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38"/>
  </p:notesMasterIdLst>
  <p:sldIdLst>
    <p:sldId id="258" r:id="rId2"/>
    <p:sldId id="257" r:id="rId3"/>
    <p:sldId id="259" r:id="rId4"/>
    <p:sldId id="260" r:id="rId5"/>
    <p:sldId id="294" r:id="rId6"/>
    <p:sldId id="261" r:id="rId7"/>
    <p:sldId id="295" r:id="rId8"/>
    <p:sldId id="296" r:id="rId9"/>
    <p:sldId id="262" r:id="rId10"/>
    <p:sldId id="263" r:id="rId11"/>
    <p:sldId id="264" r:id="rId12"/>
    <p:sldId id="297" r:id="rId13"/>
    <p:sldId id="265" r:id="rId14"/>
    <p:sldId id="279" r:id="rId15"/>
    <p:sldId id="298" r:id="rId16"/>
    <p:sldId id="299" r:id="rId17"/>
    <p:sldId id="266" r:id="rId18"/>
    <p:sldId id="267" r:id="rId19"/>
    <p:sldId id="300" r:id="rId20"/>
    <p:sldId id="301" r:id="rId21"/>
    <p:sldId id="268" r:id="rId22"/>
    <p:sldId id="269" r:id="rId23"/>
    <p:sldId id="270" r:id="rId24"/>
    <p:sldId id="271" r:id="rId25"/>
    <p:sldId id="272" r:id="rId26"/>
    <p:sldId id="273" r:id="rId27"/>
    <p:sldId id="274" r:id="rId28"/>
    <p:sldId id="275" r:id="rId29"/>
    <p:sldId id="276" r:id="rId30"/>
    <p:sldId id="280" r:id="rId31"/>
    <p:sldId id="302" r:id="rId32"/>
    <p:sldId id="281" r:id="rId33"/>
    <p:sldId id="282" r:id="rId34"/>
    <p:sldId id="283" r:id="rId35"/>
    <p:sldId id="284" r:id="rId36"/>
    <p:sldId id="303"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dhika Mohan" initials="M" lastIdx="1" clrIdx="0">
    <p:extLst/>
  </p:cmAuthor>
  <p:cmAuthor id="2" name="Kirkhuff, Laura" initials="K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D98818A-616D-4BCE-9A2E-DE57E6694452}" type="datetimeFigureOut">
              <a:rPr lang="en-US"/>
              <a:pPr>
                <a:defRPr/>
              </a:pPr>
              <a:t>2/16/2017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A00B6AC-DEB4-4394-A579-BF71D4DC8B81}" type="slidenum">
              <a:rPr lang="en-US"/>
              <a:pPr>
                <a:defRPr/>
              </a:pPr>
              <a:t>‹#›</a:t>
            </a:fld>
            <a:endParaRPr lang="en-US"/>
          </a:p>
        </p:txBody>
      </p:sp>
    </p:spTree>
    <p:extLst>
      <p:ext uri="{BB962C8B-B14F-4D97-AF65-F5344CB8AC3E}">
        <p14:creationId xmlns:p14="http://schemas.microsoft.com/office/powerpoint/2010/main" val="29959903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2/16/2017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A724DFD4-AA66-42AF-B229-8FD943F32767}" type="slidenum">
              <a:rPr lang="en-US" smtClean="0"/>
              <a:pPr>
                <a:defRPr/>
              </a:pPr>
              <a:t>‹#›</a:t>
            </a:fld>
            <a:endParaRPr lang="en-US"/>
          </a:p>
        </p:txBody>
      </p:sp>
    </p:spTree>
    <p:extLst>
      <p:ext uri="{BB962C8B-B14F-4D97-AF65-F5344CB8AC3E}">
        <p14:creationId xmlns:p14="http://schemas.microsoft.com/office/powerpoint/2010/main" val="2580431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2/16/2017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634541453"/>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2/16/2017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520376308"/>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2/16/2017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15AF9849-6799-4799-B193-EBAAF76EE0A7}" type="slidenum">
              <a:rPr lang="en-US" smtClean="0"/>
              <a:pPr>
                <a:defRPr/>
              </a:pPr>
              <a:t>‹#›</a:t>
            </a:fld>
            <a:endParaRPr lang="en-US"/>
          </a:p>
        </p:txBody>
      </p:sp>
    </p:spTree>
    <p:extLst>
      <p:ext uri="{BB962C8B-B14F-4D97-AF65-F5344CB8AC3E}">
        <p14:creationId xmlns:p14="http://schemas.microsoft.com/office/powerpoint/2010/main" val="2917528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E18D6D-0B19-4347-B52C-0CE88247B2C5}" type="datetimeFigureOut">
              <a:rPr lang="en-US" smtClean="0"/>
              <a:pPr/>
              <a:t>2/16/2017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89F44E02-EF04-4694-AD67-B5982076DC0A}" type="slidenum">
              <a:rPr lang="en-US" smtClean="0"/>
              <a:pPr>
                <a:defRPr/>
              </a:pPr>
              <a:t>‹#›</a:t>
            </a:fld>
            <a:endParaRPr lang="en-US"/>
          </a:p>
        </p:txBody>
      </p:sp>
    </p:spTree>
    <p:extLst>
      <p:ext uri="{BB962C8B-B14F-4D97-AF65-F5344CB8AC3E}">
        <p14:creationId xmlns:p14="http://schemas.microsoft.com/office/powerpoint/2010/main" val="2542029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E18D6D-0B19-4347-B52C-0CE88247B2C5}" type="datetimeFigureOut">
              <a:rPr lang="en-US" smtClean="0"/>
              <a:pPr/>
              <a:t>2/16/2017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140173502"/>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E18D6D-0B19-4347-B52C-0CE88247B2C5}" type="datetimeFigureOut">
              <a:rPr lang="en-US" smtClean="0"/>
              <a:pPr/>
              <a:t>2/16/2017</a:t>
            </a:fld>
            <a:endParaRPr lang="en-US"/>
          </a:p>
        </p:txBody>
      </p:sp>
      <p:sp>
        <p:nvSpPr>
          <p:cNvPr id="8" name="Footer Placeholder 7"/>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9" name="Slide Number Placeholder 8"/>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871356524"/>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E18D6D-0B19-4347-B52C-0CE88247B2C5}" type="datetimeFigureOut">
              <a:rPr lang="en-US" smtClean="0"/>
              <a:pPr/>
              <a:t>2/16/2017</a:t>
            </a:fld>
            <a:endParaRPr lang="en-US"/>
          </a:p>
        </p:txBody>
      </p:sp>
      <p:sp>
        <p:nvSpPr>
          <p:cNvPr id="4" name="Footer Placeholder 3"/>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5" name="Slide Number Placeholder 4"/>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1309969803"/>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E18D6D-0B19-4347-B52C-0CE88247B2C5}" type="datetimeFigureOut">
              <a:rPr lang="en-US" smtClean="0"/>
              <a:pPr/>
              <a:t>2/16/2017</a:t>
            </a:fld>
            <a:endParaRPr lang="en-US"/>
          </a:p>
        </p:txBody>
      </p:sp>
      <p:sp>
        <p:nvSpPr>
          <p:cNvPr id="3" name="Footer Placeholder 2"/>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4" name="Slide Number Placeholder 3"/>
          <p:cNvSpPr>
            <a:spLocks noGrp="1"/>
          </p:cNvSpPr>
          <p:nvPr>
            <p:ph type="sldNum" sz="quarter" idx="12"/>
          </p:nvPr>
        </p:nvSpPr>
        <p:spPr/>
        <p:txBody>
          <a:bodyPr/>
          <a:lstStyle/>
          <a:p>
            <a:fld id="{F6DA3B0E-F1C1-455C-9B14-C2A735322827}" type="slidenum">
              <a:rPr lang="en-US" smtClean="0"/>
              <a:pPr/>
              <a:t>‹#›</a:t>
            </a:fld>
            <a:endParaRPr lang="en-US"/>
          </a:p>
        </p:txBody>
      </p:sp>
    </p:spTree>
    <p:extLst>
      <p:ext uri="{BB962C8B-B14F-4D97-AF65-F5344CB8AC3E}">
        <p14:creationId xmlns:p14="http://schemas.microsoft.com/office/powerpoint/2010/main" val="3096718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18D6D-0B19-4347-B52C-0CE88247B2C5}" type="datetimeFigureOut">
              <a:rPr lang="en-US" smtClean="0"/>
              <a:pPr/>
              <a:t>2/16/2017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3938735526"/>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18D6D-0B19-4347-B52C-0CE88247B2C5}" type="datetimeFigureOut">
              <a:rPr lang="en-US" smtClean="0"/>
              <a:pPr/>
              <a:t>2/16/2017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849192682"/>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3E18D6D-0B19-4347-B52C-0CE88247B2C5}" type="datetimeFigureOut">
              <a:rPr lang="en-US" smtClean="0"/>
              <a:pPr/>
              <a:t>2/16/2017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338582030"/>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2"/>
          <p:cNvSpPr>
            <a:spLocks noGrp="1"/>
          </p:cNvSpPr>
          <p:nvPr>
            <p:ph type="title"/>
          </p:nvPr>
        </p:nvSpPr>
        <p:spPr>
          <a:xfrm>
            <a:off x="1055914" y="5334000"/>
            <a:ext cx="7886700" cy="600076"/>
          </a:xfrm>
        </p:spPr>
        <p:txBody>
          <a:bodyPr>
            <a:normAutofit/>
          </a:bodyPr>
          <a:lstStyle/>
          <a:p>
            <a:pPr algn="ctr" eaLnBrk="1" hangingPunct="1"/>
            <a:r>
              <a:rPr lang="en-US" sz="3600" b="1" dirty="0" smtClean="0"/>
              <a:t>Chapter 10</a:t>
            </a:r>
          </a:p>
        </p:txBody>
      </p:sp>
      <p:sp>
        <p:nvSpPr>
          <p:cNvPr id="2" name="Text Placeholder 1"/>
          <p:cNvSpPr>
            <a:spLocks noGrp="1"/>
          </p:cNvSpPr>
          <p:nvPr>
            <p:ph type="body" idx="1"/>
          </p:nvPr>
        </p:nvSpPr>
        <p:spPr>
          <a:xfrm>
            <a:off x="1055914" y="5855746"/>
            <a:ext cx="7886700" cy="926054"/>
          </a:xfrm>
        </p:spPr>
        <p:txBody>
          <a:bodyPr>
            <a:noAutofit/>
          </a:bodyPr>
          <a:lstStyle/>
          <a:p>
            <a:pPr algn="ctr" eaLnBrk="1" fontAlgn="auto" hangingPunct="1">
              <a:spcAft>
                <a:spcPts val="0"/>
              </a:spcAft>
              <a:buFont typeface="Wingdings 2"/>
              <a:buNone/>
              <a:defRPr/>
            </a:pPr>
            <a:r>
              <a:rPr lang="en-US" sz="3000" b="1" dirty="0" smtClean="0">
                <a:solidFill>
                  <a:schemeClr val="tx1"/>
                </a:solidFill>
              </a:rPr>
              <a:t>Social process and control theories of crime</a:t>
            </a:r>
            <a:endParaRPr lang="en-US" sz="3000" b="1" dirty="0">
              <a:solidFill>
                <a:schemeClr val="tx1"/>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9971" y="0"/>
            <a:ext cx="8305800" cy="4876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838200" y="304800"/>
            <a:ext cx="7886700" cy="914400"/>
          </a:xfrm>
        </p:spPr>
        <p:txBody>
          <a:bodyPr/>
          <a:lstStyle/>
          <a:p>
            <a:pPr eaLnBrk="1" hangingPunct="1"/>
            <a:r>
              <a:rPr lang="en-US" dirty="0" smtClean="0">
                <a:solidFill>
                  <a:srgbClr val="CF5716"/>
                </a:solidFill>
              </a:rPr>
              <a:t>Differential reinforcement theory</a:t>
            </a:r>
          </a:p>
        </p:txBody>
      </p:sp>
      <p:sp>
        <p:nvSpPr>
          <p:cNvPr id="12291" name="Content Placeholder 2"/>
          <p:cNvSpPr>
            <a:spLocks noGrp="1"/>
          </p:cNvSpPr>
          <p:nvPr>
            <p:ph idx="1"/>
          </p:nvPr>
        </p:nvSpPr>
        <p:spPr>
          <a:xfrm>
            <a:off x="838200" y="1752600"/>
            <a:ext cx="7886700" cy="4351338"/>
          </a:xfrm>
        </p:spPr>
        <p:txBody>
          <a:bodyPr/>
          <a:lstStyle/>
          <a:p>
            <a:pPr eaLnBrk="1" hangingPunct="1"/>
            <a:r>
              <a:rPr lang="en-US" dirty="0" smtClean="0"/>
              <a:t>Burgess and Akers</a:t>
            </a:r>
          </a:p>
          <a:p>
            <a:pPr lvl="1"/>
            <a:r>
              <a:rPr lang="en-US" dirty="0" smtClean="0"/>
              <a:t>By integrating Sutherland’s work with contributions from the field of social psychology—namely, the learning models of operant conditioning and modeling/imitation—decisions to commit criminal behavior could be more clearly understood.</a:t>
            </a:r>
          </a:p>
          <a:p>
            <a:pPr lvl="1"/>
            <a:r>
              <a:rPr lang="en-US" dirty="0" smtClean="0"/>
              <a:t>Assumes humans are born with an innate capacity for rational decision making.</a:t>
            </a:r>
          </a:p>
          <a:p>
            <a:r>
              <a:rPr lang="en-US" dirty="0" smtClean="0"/>
              <a:t>Used operant conditioning</a:t>
            </a:r>
          </a:p>
          <a:p>
            <a:pPr lvl="1"/>
            <a:r>
              <a:rPr lang="en-US" dirty="0" smtClean="0"/>
              <a:t>Primarily developed by Skinner</a:t>
            </a:r>
          </a:p>
          <a:p>
            <a:pPr lvl="1"/>
            <a:r>
              <a:rPr lang="en-US" dirty="0" smtClean="0"/>
              <a:t>How behavior is influenced by reinforcements and punishments (positive and negative reinforcements)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14400" y="228600"/>
            <a:ext cx="7886700" cy="1325563"/>
          </a:xfrm>
        </p:spPr>
        <p:txBody>
          <a:bodyPr>
            <a:normAutofit/>
          </a:bodyPr>
          <a:lstStyle/>
          <a:p>
            <a:r>
              <a:rPr lang="en-US" sz="3600" dirty="0">
                <a:solidFill>
                  <a:srgbClr val="CF5716"/>
                </a:solidFill>
              </a:rPr>
              <a:t>Differential </a:t>
            </a:r>
            <a:r>
              <a:rPr lang="en-US" sz="3600" dirty="0" smtClean="0">
                <a:solidFill>
                  <a:srgbClr val="CF5716"/>
                </a:solidFill>
              </a:rPr>
              <a:t>reinforcement theory</a:t>
            </a:r>
            <a:endParaRPr lang="en-US" sz="3600" dirty="0">
              <a:solidFill>
                <a:srgbClr val="CF5716"/>
              </a:solidFill>
            </a:endParaRPr>
          </a:p>
        </p:txBody>
      </p:sp>
      <p:sp>
        <p:nvSpPr>
          <p:cNvPr id="13315" name="Content Placeholder 2"/>
          <p:cNvSpPr>
            <a:spLocks noGrp="1"/>
          </p:cNvSpPr>
          <p:nvPr>
            <p:ph idx="1"/>
          </p:nvPr>
        </p:nvSpPr>
        <p:spPr>
          <a:xfrm>
            <a:off x="914400" y="1905000"/>
            <a:ext cx="7886700" cy="4351338"/>
          </a:xfrm>
        </p:spPr>
        <p:txBody>
          <a:bodyPr>
            <a:normAutofit/>
          </a:bodyPr>
          <a:lstStyle/>
          <a:p>
            <a:pPr eaLnBrk="1" hangingPunct="1"/>
            <a:r>
              <a:rPr lang="en-US" sz="2200" dirty="0" smtClean="0"/>
              <a:t>Propositions</a:t>
            </a:r>
          </a:p>
          <a:p>
            <a:pPr lvl="1"/>
            <a:r>
              <a:rPr lang="en-US" sz="2200" dirty="0"/>
              <a:t>Criminal behavior is learned according to the principles of operant conditioning</a:t>
            </a:r>
            <a:r>
              <a:rPr lang="en-US" sz="2200" dirty="0" smtClean="0"/>
              <a:t>.</a:t>
            </a:r>
          </a:p>
          <a:p>
            <a:pPr lvl="1"/>
            <a:r>
              <a:rPr lang="en-US" sz="2200" dirty="0"/>
              <a:t>Criminal behavior is learned both in nonsocial situations that are reinforcing or discriminative and through that social interaction in which the behavior of other persons is reinforcing or discriminative for criminal behavior.</a:t>
            </a:r>
          </a:p>
          <a:p>
            <a:pPr lvl="1"/>
            <a:endParaRPr lang="en-US" sz="2200" dirty="0" smtClean="0"/>
          </a:p>
          <a:p>
            <a:pPr lvl="1"/>
            <a:endParaRPr lang="en-US" sz="22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14400" y="316320"/>
            <a:ext cx="7886700" cy="1325563"/>
          </a:xfrm>
        </p:spPr>
        <p:txBody>
          <a:bodyPr>
            <a:normAutofit/>
          </a:bodyPr>
          <a:lstStyle/>
          <a:p>
            <a:r>
              <a:rPr lang="en-US" sz="3600" dirty="0">
                <a:solidFill>
                  <a:srgbClr val="CF5716"/>
                </a:solidFill>
              </a:rPr>
              <a:t>Differential </a:t>
            </a:r>
            <a:r>
              <a:rPr lang="en-US" sz="3600" dirty="0" smtClean="0">
                <a:solidFill>
                  <a:srgbClr val="CF5716"/>
                </a:solidFill>
              </a:rPr>
              <a:t>reinforcement theory</a:t>
            </a:r>
            <a:endParaRPr lang="en-US" sz="3600" dirty="0">
              <a:solidFill>
                <a:srgbClr val="CF5716"/>
              </a:solidFill>
            </a:endParaRPr>
          </a:p>
        </p:txBody>
      </p:sp>
      <p:sp>
        <p:nvSpPr>
          <p:cNvPr id="13315" name="Content Placeholder 2"/>
          <p:cNvSpPr>
            <a:spLocks noGrp="1"/>
          </p:cNvSpPr>
          <p:nvPr>
            <p:ph idx="1"/>
          </p:nvPr>
        </p:nvSpPr>
        <p:spPr>
          <a:xfrm>
            <a:off x="914400" y="1905000"/>
            <a:ext cx="7886700" cy="4351338"/>
          </a:xfrm>
        </p:spPr>
        <p:txBody>
          <a:bodyPr>
            <a:normAutofit/>
          </a:bodyPr>
          <a:lstStyle/>
          <a:p>
            <a:pPr eaLnBrk="1" hangingPunct="1"/>
            <a:r>
              <a:rPr lang="en-US" sz="2200" dirty="0" smtClean="0"/>
              <a:t>Propositions</a:t>
            </a:r>
          </a:p>
          <a:p>
            <a:pPr lvl="1"/>
            <a:r>
              <a:rPr lang="en-US" sz="2200" dirty="0" smtClean="0"/>
              <a:t>The principal part of the learning of criminal behavior occurs in those groups that comprise the individual’s major source of reinforcements.</a:t>
            </a:r>
          </a:p>
          <a:p>
            <a:pPr lvl="1"/>
            <a:r>
              <a:rPr lang="en-US" sz="2200" dirty="0" smtClean="0"/>
              <a:t>The learning of criminal behavior, including specific techniques, attitudes, and avoidance procedures, is a function of the effective and available </a:t>
            </a:r>
            <a:r>
              <a:rPr lang="en-US" sz="2200" dirty="0" err="1" smtClean="0"/>
              <a:t>reinforcers</a:t>
            </a:r>
            <a:r>
              <a:rPr lang="en-US" sz="2200" dirty="0" smtClean="0"/>
              <a:t>, and the existing reinforcement contingencies.</a:t>
            </a:r>
          </a:p>
          <a:p>
            <a:pPr lvl="1"/>
            <a:endParaRPr lang="en-US" sz="2200" dirty="0" smtClean="0"/>
          </a:p>
          <a:p>
            <a:pPr lvl="1"/>
            <a:endParaRPr lang="en-US" sz="2200" dirty="0" smtClean="0"/>
          </a:p>
        </p:txBody>
      </p:sp>
    </p:spTree>
    <p:extLst>
      <p:ext uri="{BB962C8B-B14F-4D97-AF65-F5344CB8AC3E}">
        <p14:creationId xmlns:p14="http://schemas.microsoft.com/office/powerpoint/2010/main" val="120628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14400" y="381000"/>
            <a:ext cx="7886700" cy="930274"/>
          </a:xfrm>
        </p:spPr>
        <p:txBody>
          <a:bodyPr/>
          <a:lstStyle/>
          <a:p>
            <a:r>
              <a:rPr lang="en-US" dirty="0">
                <a:solidFill>
                  <a:srgbClr val="CF5716"/>
                </a:solidFill>
              </a:rPr>
              <a:t>Differential </a:t>
            </a:r>
            <a:r>
              <a:rPr lang="en-US" dirty="0" smtClean="0">
                <a:solidFill>
                  <a:srgbClr val="CF5716"/>
                </a:solidFill>
              </a:rPr>
              <a:t>reinforcement theory</a:t>
            </a:r>
          </a:p>
        </p:txBody>
      </p:sp>
      <p:sp>
        <p:nvSpPr>
          <p:cNvPr id="14339" name="Content Placeholder 2"/>
          <p:cNvSpPr>
            <a:spLocks noGrp="1"/>
          </p:cNvSpPr>
          <p:nvPr>
            <p:ph idx="1"/>
          </p:nvPr>
        </p:nvSpPr>
        <p:spPr>
          <a:xfrm>
            <a:off x="914400" y="1671617"/>
            <a:ext cx="8504238" cy="4721225"/>
          </a:xfrm>
        </p:spPr>
        <p:txBody>
          <a:bodyPr>
            <a:normAutofit/>
          </a:bodyPr>
          <a:lstStyle/>
          <a:p>
            <a:r>
              <a:rPr lang="en-US" sz="2200" dirty="0" smtClean="0"/>
              <a:t>Propositions</a:t>
            </a:r>
            <a:endParaRPr lang="en-US" sz="2200" dirty="0"/>
          </a:p>
          <a:p>
            <a:pPr lvl="1"/>
            <a:r>
              <a:rPr lang="en-US" sz="2200" dirty="0"/>
              <a:t>The specific class of behaviors </a:t>
            </a:r>
            <a:r>
              <a:rPr lang="en-US" sz="2200" dirty="0" smtClean="0"/>
              <a:t>that are </a:t>
            </a:r>
            <a:r>
              <a:rPr lang="en-US" sz="2200" dirty="0"/>
              <a:t>learned and their frequency of occurrence are </a:t>
            </a:r>
            <a:r>
              <a:rPr lang="en-US" sz="2200" dirty="0" smtClean="0"/>
              <a:t>functions </a:t>
            </a:r>
            <a:r>
              <a:rPr lang="en-US" sz="2200" dirty="0"/>
              <a:t>of the </a:t>
            </a:r>
            <a:r>
              <a:rPr lang="en-US" sz="2200" dirty="0" err="1"/>
              <a:t>reinforcers</a:t>
            </a:r>
            <a:r>
              <a:rPr lang="en-US" sz="2200" dirty="0"/>
              <a:t> </a:t>
            </a:r>
            <a:r>
              <a:rPr lang="en-US" sz="2200" dirty="0" smtClean="0"/>
              <a:t>that are </a:t>
            </a:r>
            <a:r>
              <a:rPr lang="en-US" sz="2200" dirty="0"/>
              <a:t>effective and available, and the rules or norms by which these reinforcers are applied.</a:t>
            </a:r>
          </a:p>
          <a:p>
            <a:pPr lvl="1"/>
            <a:r>
              <a:rPr lang="en-US" sz="2200" dirty="0"/>
              <a:t>Criminal behavior is a function of norms </a:t>
            </a:r>
            <a:r>
              <a:rPr lang="en-US" sz="2200" dirty="0" smtClean="0"/>
              <a:t>that are </a:t>
            </a:r>
            <a:r>
              <a:rPr lang="en-US" sz="2200" dirty="0"/>
              <a:t>discriminative for criminal behavior, the learning of which takes place when such behavior is more highly reinforced than noncriminal behavior.</a:t>
            </a:r>
          </a:p>
          <a:p>
            <a:pPr lvl="1"/>
            <a:r>
              <a:rPr lang="en-US" sz="2200" dirty="0"/>
              <a:t>The strength of criminal behavior is a direct function of the amount, frequency, and probability of its reinforcement.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14400" y="381000"/>
            <a:ext cx="7886700" cy="854074"/>
          </a:xfrm>
        </p:spPr>
        <p:txBody>
          <a:bodyPr/>
          <a:lstStyle/>
          <a:p>
            <a:r>
              <a:rPr lang="en-US" dirty="0" smtClean="0">
                <a:solidFill>
                  <a:srgbClr val="CF5716"/>
                </a:solidFill>
              </a:rPr>
              <a:t>Operant conditioning </a:t>
            </a:r>
          </a:p>
        </p:txBody>
      </p:sp>
      <p:sp>
        <p:nvSpPr>
          <p:cNvPr id="14339" name="Content Placeholder 2"/>
          <p:cNvSpPr>
            <a:spLocks noGrp="1"/>
          </p:cNvSpPr>
          <p:nvPr>
            <p:ph idx="1"/>
          </p:nvPr>
        </p:nvSpPr>
        <p:spPr>
          <a:xfrm>
            <a:off x="838200" y="1654877"/>
            <a:ext cx="7886700" cy="4351338"/>
          </a:xfrm>
        </p:spPr>
        <p:txBody>
          <a:bodyPr>
            <a:normAutofit/>
          </a:bodyPr>
          <a:lstStyle/>
          <a:p>
            <a:r>
              <a:rPr lang="en-US" sz="2200" dirty="0" smtClean="0"/>
              <a:t>Certain </a:t>
            </a:r>
            <a:r>
              <a:rPr lang="en-US" sz="2200" dirty="0"/>
              <a:t>behaviors are encouraged through reward (positive reinforcement) or through avoidance of punishment (negative reinforcement).</a:t>
            </a:r>
          </a:p>
          <a:p>
            <a:pPr lvl="1"/>
            <a:r>
              <a:rPr lang="en-US" sz="2200" dirty="0" smtClean="0"/>
              <a:t>Like </a:t>
            </a:r>
            <a:r>
              <a:rPr lang="en-US" sz="2200" dirty="0"/>
              <a:t>different types of reinforcement, punishment comes in two forms as well.</a:t>
            </a:r>
          </a:p>
          <a:p>
            <a:r>
              <a:rPr lang="en-US" sz="2200" dirty="0" smtClean="0"/>
              <a:t>Behavior </a:t>
            </a:r>
            <a:r>
              <a:rPr lang="en-US" sz="2200" dirty="0"/>
              <a:t>is discouraged, or weakened, via adverse stimuli (positive punishment) or lack of reward (negative punishment).</a:t>
            </a:r>
          </a:p>
          <a:p>
            <a:pPr lvl="1"/>
            <a:r>
              <a:rPr lang="en-US" sz="2200" dirty="0" smtClean="0"/>
              <a:t>A </a:t>
            </a:r>
            <a:r>
              <a:rPr lang="en-US" sz="2200" dirty="0"/>
              <a:t>positive punishment would be anything that directly presents negative sensations or feelings. </a:t>
            </a:r>
            <a:endParaRPr lang="en-US" sz="2200" dirty="0" smtClean="0"/>
          </a:p>
        </p:txBody>
      </p:sp>
    </p:spTree>
    <p:extLst>
      <p:ext uri="{BB962C8B-B14F-4D97-AF65-F5344CB8AC3E}">
        <p14:creationId xmlns:p14="http://schemas.microsoft.com/office/powerpoint/2010/main" val="8934417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874667" y="533400"/>
            <a:ext cx="8286750" cy="898526"/>
          </a:xfrm>
        </p:spPr>
        <p:txBody>
          <a:bodyPr>
            <a:normAutofit/>
          </a:bodyPr>
          <a:lstStyle/>
          <a:p>
            <a:r>
              <a:rPr lang="en-US" sz="3600" dirty="0">
                <a:solidFill>
                  <a:srgbClr val="CF5716"/>
                </a:solidFill>
              </a:rPr>
              <a:t>Bandura’s </a:t>
            </a:r>
            <a:r>
              <a:rPr lang="en-US" sz="3600" dirty="0" smtClean="0">
                <a:solidFill>
                  <a:srgbClr val="CF5716"/>
                </a:solidFill>
              </a:rPr>
              <a:t>theory </a:t>
            </a:r>
            <a:r>
              <a:rPr lang="en-US" sz="3600" dirty="0">
                <a:solidFill>
                  <a:srgbClr val="CF5716"/>
                </a:solidFill>
              </a:rPr>
              <a:t>of </a:t>
            </a:r>
            <a:r>
              <a:rPr lang="en-US" sz="3600" dirty="0" smtClean="0">
                <a:solidFill>
                  <a:srgbClr val="CF5716"/>
                </a:solidFill>
              </a:rPr>
              <a:t>imitation/modeling</a:t>
            </a:r>
            <a:endParaRPr lang="en-US" sz="3600" dirty="0">
              <a:solidFill>
                <a:srgbClr val="CF5716"/>
              </a:solidFill>
            </a:endParaRPr>
          </a:p>
        </p:txBody>
      </p:sp>
      <p:sp>
        <p:nvSpPr>
          <p:cNvPr id="14339" name="Content Placeholder 2"/>
          <p:cNvSpPr>
            <a:spLocks noGrp="1"/>
          </p:cNvSpPr>
          <p:nvPr>
            <p:ph idx="1"/>
          </p:nvPr>
        </p:nvSpPr>
        <p:spPr>
          <a:xfrm>
            <a:off x="855073" y="1828800"/>
            <a:ext cx="7886700" cy="4351338"/>
          </a:xfrm>
        </p:spPr>
        <p:txBody>
          <a:bodyPr>
            <a:normAutofit/>
          </a:bodyPr>
          <a:lstStyle/>
          <a:p>
            <a:r>
              <a:rPr lang="en-US" sz="2200" dirty="0" smtClean="0"/>
              <a:t>A significant amount of learning takes place absent virtually any form of conditioning or responses to a given behavior.</a:t>
            </a:r>
          </a:p>
          <a:p>
            <a:r>
              <a:rPr lang="en-US" sz="2200" dirty="0" smtClean="0"/>
              <a:t>People learn much of their attitudes and behavior from simply observing the behavior of others.</a:t>
            </a:r>
          </a:p>
        </p:txBody>
      </p:sp>
    </p:spTree>
    <p:extLst>
      <p:ext uri="{BB962C8B-B14F-4D97-AF65-F5344CB8AC3E}">
        <p14:creationId xmlns:p14="http://schemas.microsoft.com/office/powerpoint/2010/main" val="37888002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838200" y="309788"/>
            <a:ext cx="8229600" cy="1325563"/>
          </a:xfrm>
        </p:spPr>
        <p:txBody>
          <a:bodyPr>
            <a:normAutofit/>
          </a:bodyPr>
          <a:lstStyle/>
          <a:p>
            <a:r>
              <a:rPr lang="en-US" sz="3600" dirty="0" smtClean="0">
                <a:solidFill>
                  <a:srgbClr val="CF5716"/>
                </a:solidFill>
              </a:rPr>
              <a:t>Reaction to differential reinforcement theory</a:t>
            </a:r>
          </a:p>
        </p:txBody>
      </p:sp>
      <p:sp>
        <p:nvSpPr>
          <p:cNvPr id="14339" name="Content Placeholder 2"/>
          <p:cNvSpPr>
            <a:spLocks noGrp="1"/>
          </p:cNvSpPr>
          <p:nvPr>
            <p:ph idx="1"/>
          </p:nvPr>
        </p:nvSpPr>
        <p:spPr>
          <a:xfrm>
            <a:off x="914400" y="1752600"/>
            <a:ext cx="7886700" cy="4351338"/>
          </a:xfrm>
        </p:spPr>
        <p:txBody>
          <a:bodyPr>
            <a:normAutofit/>
          </a:bodyPr>
          <a:lstStyle/>
          <a:p>
            <a:r>
              <a:rPr lang="en-US" sz="2200" dirty="0" smtClean="0"/>
              <a:t>Nonsocial </a:t>
            </a:r>
            <a:r>
              <a:rPr lang="en-US" sz="2200" dirty="0"/>
              <a:t>reinforcement can be considered self-reinforcement.</a:t>
            </a:r>
          </a:p>
          <a:p>
            <a:pPr lvl="1"/>
            <a:r>
              <a:rPr lang="en-US" sz="2200" dirty="0" smtClean="0"/>
              <a:t>For </a:t>
            </a:r>
            <a:r>
              <a:rPr lang="en-US" sz="2200" dirty="0"/>
              <a:t>example, if someone gets enjoyment out of abusing others, then the person can be considered “reinforced” through nonsocial means</a:t>
            </a:r>
            <a:r>
              <a:rPr lang="en-US" sz="2200" dirty="0" smtClean="0"/>
              <a:t>.</a:t>
            </a:r>
          </a:p>
          <a:p>
            <a:r>
              <a:rPr lang="en-US" sz="2200" dirty="0" smtClean="0"/>
              <a:t>Differential </a:t>
            </a:r>
            <a:r>
              <a:rPr lang="en-US" sz="2200" dirty="0"/>
              <a:t>reinforcement theory is that it appears tautological</a:t>
            </a:r>
          </a:p>
        </p:txBody>
      </p:sp>
    </p:spTree>
    <p:extLst>
      <p:ext uri="{BB962C8B-B14F-4D97-AF65-F5344CB8AC3E}">
        <p14:creationId xmlns:p14="http://schemas.microsoft.com/office/powerpoint/2010/main" val="33524501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38200" y="457200"/>
            <a:ext cx="7886700" cy="777874"/>
          </a:xfrm>
        </p:spPr>
        <p:txBody>
          <a:bodyPr>
            <a:normAutofit/>
          </a:bodyPr>
          <a:lstStyle/>
          <a:p>
            <a:pPr eaLnBrk="1" hangingPunct="1"/>
            <a:r>
              <a:rPr lang="en-US" sz="3600" dirty="0" smtClean="0">
                <a:solidFill>
                  <a:srgbClr val="CF5716"/>
                </a:solidFill>
              </a:rPr>
              <a:t>Neutralization theory</a:t>
            </a:r>
          </a:p>
        </p:txBody>
      </p:sp>
      <p:sp>
        <p:nvSpPr>
          <p:cNvPr id="15363" name="Content Placeholder 2"/>
          <p:cNvSpPr>
            <a:spLocks noGrp="1"/>
          </p:cNvSpPr>
          <p:nvPr>
            <p:ph idx="1"/>
          </p:nvPr>
        </p:nvSpPr>
        <p:spPr>
          <a:xfrm>
            <a:off x="838200" y="1620043"/>
            <a:ext cx="7886700" cy="2342357"/>
          </a:xfrm>
        </p:spPr>
        <p:txBody>
          <a:bodyPr>
            <a:normAutofit/>
          </a:bodyPr>
          <a:lstStyle/>
          <a:p>
            <a:pPr eaLnBrk="1" hangingPunct="1"/>
            <a:r>
              <a:rPr lang="en-US" sz="2200" dirty="0" smtClean="0"/>
              <a:t>Sykes and Matza’s </a:t>
            </a:r>
            <a:r>
              <a:rPr lang="en-US" sz="2200" i="1" dirty="0" smtClean="0"/>
              <a:t>Techniques of Neutralization</a:t>
            </a:r>
          </a:p>
          <a:p>
            <a:pPr eaLnBrk="1" hangingPunct="1"/>
            <a:r>
              <a:rPr lang="en-US" sz="2200" dirty="0" smtClean="0"/>
              <a:t>Matza’s </a:t>
            </a:r>
            <a:r>
              <a:rPr lang="en-US" sz="2200" i="1" dirty="0" smtClean="0"/>
              <a:t>Drift Theory</a:t>
            </a:r>
            <a:endParaRPr lang="en-US" sz="2200" dirty="0"/>
          </a:p>
          <a:p>
            <a:pPr eaLnBrk="1" hangingPunct="1"/>
            <a:r>
              <a:rPr lang="en-US" sz="2200" dirty="0" smtClean="0"/>
              <a:t>Most criminals are still partially committed to the dominant social order.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912223" y="381000"/>
            <a:ext cx="7886700" cy="930274"/>
          </a:xfrm>
        </p:spPr>
        <p:txBody>
          <a:bodyPr/>
          <a:lstStyle/>
          <a:p>
            <a:r>
              <a:rPr lang="en-US" dirty="0">
                <a:solidFill>
                  <a:srgbClr val="CF5716"/>
                </a:solidFill>
              </a:rPr>
              <a:t>Neutralization </a:t>
            </a:r>
            <a:r>
              <a:rPr lang="en-US" dirty="0" smtClean="0">
                <a:solidFill>
                  <a:srgbClr val="CF5716"/>
                </a:solidFill>
              </a:rPr>
              <a:t>theory</a:t>
            </a:r>
          </a:p>
        </p:txBody>
      </p:sp>
      <p:sp>
        <p:nvSpPr>
          <p:cNvPr id="16387" name="Content Placeholder 2"/>
          <p:cNvSpPr>
            <a:spLocks noGrp="1"/>
          </p:cNvSpPr>
          <p:nvPr>
            <p:ph idx="1"/>
          </p:nvPr>
        </p:nvSpPr>
        <p:spPr>
          <a:xfrm>
            <a:off x="914400" y="1847851"/>
            <a:ext cx="7886700" cy="4351338"/>
          </a:xfrm>
        </p:spPr>
        <p:txBody>
          <a:bodyPr>
            <a:normAutofit/>
          </a:bodyPr>
          <a:lstStyle/>
          <a:p>
            <a:pPr eaLnBrk="1" hangingPunct="1"/>
            <a:r>
              <a:rPr lang="en-US" sz="2200" dirty="0" smtClean="0"/>
              <a:t>Techniques of neutralization</a:t>
            </a:r>
          </a:p>
          <a:p>
            <a:pPr lvl="1"/>
            <a:r>
              <a:rPr lang="en-US" sz="2200" dirty="0" smtClean="0"/>
              <a:t>Denial of responsibility</a:t>
            </a:r>
          </a:p>
          <a:p>
            <a:pPr lvl="1"/>
            <a:r>
              <a:rPr lang="en-US" sz="2200" dirty="0" smtClean="0"/>
              <a:t>Denial of injury</a:t>
            </a:r>
          </a:p>
          <a:p>
            <a:pPr lvl="1"/>
            <a:r>
              <a:rPr lang="en-US" sz="2200" dirty="0" smtClean="0"/>
              <a:t>Denial of the victim</a:t>
            </a:r>
          </a:p>
          <a:p>
            <a:pPr lvl="1"/>
            <a:r>
              <a:rPr lang="en-US" sz="2200" dirty="0" smtClean="0"/>
              <a:t>Condemnation of the condemners</a:t>
            </a:r>
          </a:p>
          <a:p>
            <a:pPr lvl="1"/>
            <a:r>
              <a:rPr lang="en-US" sz="2200" dirty="0" smtClean="0"/>
              <a:t>Appeal to higher loyalties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838200" y="304800"/>
            <a:ext cx="7886700" cy="778466"/>
          </a:xfrm>
        </p:spPr>
        <p:txBody>
          <a:bodyPr>
            <a:normAutofit/>
          </a:bodyPr>
          <a:lstStyle/>
          <a:p>
            <a:r>
              <a:rPr lang="en-US" sz="3600" dirty="0">
                <a:solidFill>
                  <a:srgbClr val="CF5716"/>
                </a:solidFill>
              </a:rPr>
              <a:t>Neutralization </a:t>
            </a:r>
            <a:r>
              <a:rPr lang="en-US" sz="3600" dirty="0" smtClean="0">
                <a:solidFill>
                  <a:srgbClr val="CF5716"/>
                </a:solidFill>
              </a:rPr>
              <a:t>theory</a:t>
            </a:r>
          </a:p>
        </p:txBody>
      </p:sp>
      <p:sp>
        <p:nvSpPr>
          <p:cNvPr id="16387" name="Content Placeholder 2"/>
          <p:cNvSpPr>
            <a:spLocks noGrp="1"/>
          </p:cNvSpPr>
          <p:nvPr>
            <p:ph idx="1"/>
          </p:nvPr>
        </p:nvSpPr>
        <p:spPr>
          <a:xfrm>
            <a:off x="875211" y="1676400"/>
            <a:ext cx="7886700" cy="4351338"/>
          </a:xfrm>
        </p:spPr>
        <p:txBody>
          <a:bodyPr>
            <a:normAutofit/>
          </a:bodyPr>
          <a:lstStyle/>
          <a:p>
            <a:r>
              <a:rPr lang="en-US" sz="2200" dirty="0"/>
              <a:t>Studies of corporate crime have identified two additional techniques:</a:t>
            </a:r>
          </a:p>
          <a:p>
            <a:pPr lvl="1"/>
            <a:r>
              <a:rPr lang="en-US" sz="2200" dirty="0"/>
              <a:t>Defense of necessity</a:t>
            </a:r>
          </a:p>
          <a:p>
            <a:pPr lvl="1"/>
            <a:r>
              <a:rPr lang="en-US" sz="2200" dirty="0"/>
              <a:t>Metaphor of the ledger</a:t>
            </a:r>
          </a:p>
        </p:txBody>
      </p:sp>
    </p:spTree>
    <p:extLst>
      <p:ext uri="{BB962C8B-B14F-4D97-AF65-F5344CB8AC3E}">
        <p14:creationId xmlns:p14="http://schemas.microsoft.com/office/powerpoint/2010/main" val="33998665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866503" y="457200"/>
            <a:ext cx="7886700" cy="609600"/>
          </a:xfrm>
        </p:spPr>
        <p:txBody>
          <a:bodyPr>
            <a:normAutofit/>
          </a:bodyPr>
          <a:lstStyle/>
          <a:p>
            <a:pPr eaLnBrk="1" hangingPunct="1"/>
            <a:r>
              <a:rPr lang="en-US" sz="3600" dirty="0" smtClean="0">
                <a:solidFill>
                  <a:srgbClr val="CF5716"/>
                </a:solidFill>
              </a:rPr>
              <a:t>Learning theories</a:t>
            </a:r>
          </a:p>
        </p:txBody>
      </p:sp>
      <p:sp>
        <p:nvSpPr>
          <p:cNvPr id="7171" name="Content Placeholder 2"/>
          <p:cNvSpPr>
            <a:spLocks noGrp="1"/>
          </p:cNvSpPr>
          <p:nvPr>
            <p:ph idx="1"/>
          </p:nvPr>
        </p:nvSpPr>
        <p:spPr>
          <a:xfrm>
            <a:off x="896983" y="1676400"/>
            <a:ext cx="7886700" cy="4351338"/>
          </a:xfrm>
        </p:spPr>
        <p:txBody>
          <a:bodyPr>
            <a:normAutofit/>
          </a:bodyPr>
          <a:lstStyle/>
          <a:p>
            <a:pPr eaLnBrk="1" hangingPunct="1"/>
            <a:r>
              <a:rPr lang="en-US" sz="2200" dirty="0" smtClean="0"/>
              <a:t>Assume that our attitudes and behavioral decisions are acquired via communication after we are born.</a:t>
            </a:r>
          </a:p>
          <a:p>
            <a:pPr eaLnBrk="1" hangingPunct="1"/>
            <a:r>
              <a:rPr lang="en-US" sz="2200" dirty="0" smtClean="0"/>
              <a:t>Individuals enter the world with a blank slate (tabula rasa).</a:t>
            </a:r>
          </a:p>
          <a:p>
            <a:pPr eaLnBrk="1" hangingPunct="1"/>
            <a:r>
              <a:rPr lang="en-US" sz="2200" dirty="0" smtClean="0"/>
              <a:t>Seek to explain how criminal and noncriminal behavior is learned through cultural values people internalize and the acquaintances they make.</a:t>
            </a:r>
          </a:p>
          <a:p>
            <a:pPr eaLnBrk="1" hangingPunct="1"/>
            <a:r>
              <a:rPr lang="en-US" sz="2200" dirty="0" smtClean="0"/>
              <a:t>A key feature is recognizing the influence of peers and significant others on an individual’s behavior.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892629" y="381000"/>
            <a:ext cx="7886700" cy="615497"/>
          </a:xfrm>
        </p:spPr>
        <p:txBody>
          <a:bodyPr>
            <a:normAutofit/>
          </a:bodyPr>
          <a:lstStyle/>
          <a:p>
            <a:r>
              <a:rPr lang="en-US" sz="3600" dirty="0" smtClean="0">
                <a:solidFill>
                  <a:srgbClr val="CF5716"/>
                </a:solidFill>
              </a:rPr>
              <a:t>Reaction </a:t>
            </a:r>
            <a:r>
              <a:rPr lang="en-US" sz="3600" dirty="0">
                <a:solidFill>
                  <a:srgbClr val="CF5716"/>
                </a:solidFill>
              </a:rPr>
              <a:t>to </a:t>
            </a:r>
            <a:r>
              <a:rPr lang="en-US" sz="3600" dirty="0" smtClean="0">
                <a:solidFill>
                  <a:srgbClr val="CF5716"/>
                </a:solidFill>
              </a:rPr>
              <a:t>neutralization theory</a:t>
            </a:r>
          </a:p>
        </p:txBody>
      </p:sp>
      <p:sp>
        <p:nvSpPr>
          <p:cNvPr id="16387" name="Content Placeholder 2"/>
          <p:cNvSpPr>
            <a:spLocks noGrp="1"/>
          </p:cNvSpPr>
          <p:nvPr>
            <p:ph idx="1"/>
          </p:nvPr>
        </p:nvSpPr>
        <p:spPr>
          <a:xfrm>
            <a:off x="892629" y="1905000"/>
            <a:ext cx="7886700" cy="2362200"/>
          </a:xfrm>
        </p:spPr>
        <p:txBody>
          <a:bodyPr>
            <a:normAutofit/>
          </a:bodyPr>
          <a:lstStyle/>
          <a:p>
            <a:r>
              <a:rPr lang="en-US" sz="2200" dirty="0" smtClean="0"/>
              <a:t>Studies </a:t>
            </a:r>
            <a:r>
              <a:rPr lang="en-US" sz="2200" dirty="0"/>
              <a:t>that have attempted to empirically test neutralization theory are, at best, inconclusive.</a:t>
            </a:r>
          </a:p>
          <a:p>
            <a:r>
              <a:rPr lang="en-US" sz="2200" dirty="0" smtClean="0"/>
              <a:t>Robert </a:t>
            </a:r>
            <a:r>
              <a:rPr lang="en-US" sz="2200" dirty="0"/>
              <a:t>Agnew argued that they are essentially two general criticisms of studies that support neutralization theory.</a:t>
            </a:r>
          </a:p>
        </p:txBody>
      </p:sp>
    </p:spTree>
    <p:extLst>
      <p:ext uri="{BB962C8B-B14F-4D97-AF65-F5344CB8AC3E}">
        <p14:creationId xmlns:p14="http://schemas.microsoft.com/office/powerpoint/2010/main" val="35937463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914400" y="457200"/>
            <a:ext cx="7886700" cy="777874"/>
          </a:xfrm>
        </p:spPr>
        <p:txBody>
          <a:bodyPr>
            <a:normAutofit/>
          </a:bodyPr>
          <a:lstStyle/>
          <a:p>
            <a:pPr eaLnBrk="1" hangingPunct="1"/>
            <a:r>
              <a:rPr lang="en-US" sz="3600" dirty="0" smtClean="0">
                <a:solidFill>
                  <a:srgbClr val="CF5716"/>
                </a:solidFill>
              </a:rPr>
              <a:t>Control theories</a:t>
            </a:r>
          </a:p>
        </p:txBody>
      </p:sp>
      <p:sp>
        <p:nvSpPr>
          <p:cNvPr id="17411" name="Content Placeholder 2"/>
          <p:cNvSpPr>
            <a:spLocks noGrp="1"/>
          </p:cNvSpPr>
          <p:nvPr>
            <p:ph idx="1"/>
          </p:nvPr>
        </p:nvSpPr>
        <p:spPr>
          <a:xfrm>
            <a:off x="905691" y="1828800"/>
            <a:ext cx="7886700" cy="4351338"/>
          </a:xfrm>
        </p:spPr>
        <p:txBody>
          <a:bodyPr>
            <a:normAutofit/>
          </a:bodyPr>
          <a:lstStyle/>
          <a:p>
            <a:pPr eaLnBrk="1" hangingPunct="1"/>
            <a:r>
              <a:rPr lang="en-US" sz="2200" dirty="0" smtClean="0"/>
              <a:t>Assume that all people would naturally commit crimes if it was not for restraints on the selfish tendencies that exist in every individual.</a:t>
            </a:r>
          </a:p>
          <a:p>
            <a:pPr eaLnBrk="1" hangingPunct="1"/>
            <a:r>
              <a:rPr lang="en-US" sz="2200" dirty="0" smtClean="0"/>
              <a:t>What is it about society, human interaction, and other factors that cause people not to act on their natural impulses?</a:t>
            </a:r>
          </a:p>
          <a:p>
            <a:pPr marL="0" indent="0" eaLnBrk="1" hangingPunct="1">
              <a:buNone/>
            </a:pPr>
            <a:endParaRPr lang="en-US" sz="22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38200" y="298903"/>
            <a:ext cx="7886700" cy="1325563"/>
          </a:xfrm>
        </p:spPr>
        <p:txBody>
          <a:bodyPr>
            <a:normAutofit/>
          </a:bodyPr>
          <a:lstStyle/>
          <a:p>
            <a:r>
              <a:rPr lang="en-US" sz="3600" dirty="0">
                <a:solidFill>
                  <a:srgbClr val="CF5716"/>
                </a:solidFill>
              </a:rPr>
              <a:t>Early </a:t>
            </a:r>
            <a:r>
              <a:rPr lang="en-US" sz="3600" dirty="0" smtClean="0">
                <a:solidFill>
                  <a:srgbClr val="CF5716"/>
                </a:solidFill>
              </a:rPr>
              <a:t>control theories </a:t>
            </a:r>
            <a:r>
              <a:rPr lang="en-US" sz="3600" dirty="0">
                <a:solidFill>
                  <a:srgbClr val="CF5716"/>
                </a:solidFill>
              </a:rPr>
              <a:t>of </a:t>
            </a:r>
            <a:r>
              <a:rPr lang="en-US" sz="3600" dirty="0" smtClean="0">
                <a:solidFill>
                  <a:srgbClr val="CF5716"/>
                </a:solidFill>
              </a:rPr>
              <a:t>human behavior</a:t>
            </a:r>
            <a:endParaRPr lang="en-US" sz="3600" dirty="0">
              <a:solidFill>
                <a:srgbClr val="CF5716"/>
              </a:solidFill>
            </a:endParaRPr>
          </a:p>
        </p:txBody>
      </p:sp>
      <p:sp>
        <p:nvSpPr>
          <p:cNvPr id="18435" name="Content Placeholder 2"/>
          <p:cNvSpPr>
            <a:spLocks noGrp="1"/>
          </p:cNvSpPr>
          <p:nvPr>
            <p:ph idx="1"/>
          </p:nvPr>
        </p:nvSpPr>
        <p:spPr>
          <a:xfrm>
            <a:off x="838200" y="1828800"/>
            <a:ext cx="7886700" cy="4351338"/>
          </a:xfrm>
        </p:spPr>
        <p:txBody>
          <a:bodyPr>
            <a:normAutofit/>
          </a:bodyPr>
          <a:lstStyle/>
          <a:p>
            <a:pPr eaLnBrk="1" hangingPunct="1"/>
            <a:r>
              <a:rPr lang="en-US" sz="2200" dirty="0" smtClean="0"/>
              <a:t>Hobbes</a:t>
            </a:r>
          </a:p>
          <a:p>
            <a:pPr lvl="1"/>
            <a:r>
              <a:rPr lang="en-US" sz="2200" dirty="0" smtClean="0"/>
              <a:t>The natural state of humanity was one of greediness and self-centeredness, which led to a chaotic state of constant warfare among individuals.</a:t>
            </a:r>
          </a:p>
          <a:p>
            <a:pPr lvl="1"/>
            <a:r>
              <a:rPr lang="en-US" sz="2200" dirty="0" smtClean="0"/>
              <a:t>People were essentially looking out for their own well-being, and without any law or order there was no way to protect themselves.</a:t>
            </a:r>
          </a:p>
          <a:p>
            <a:pPr lvl="1"/>
            <a:r>
              <a:rPr lang="en-US" sz="2200" dirty="0" smtClean="0"/>
              <a:t>By creating a society and forming binding contracts (or laws), it would alleviate the chaos by deterring individuals from violating others’ rights.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838200" y="320674"/>
            <a:ext cx="7886700" cy="1325563"/>
          </a:xfrm>
        </p:spPr>
        <p:txBody>
          <a:bodyPr>
            <a:normAutofit/>
          </a:bodyPr>
          <a:lstStyle/>
          <a:p>
            <a:r>
              <a:rPr lang="en-US" sz="3600" dirty="0">
                <a:solidFill>
                  <a:srgbClr val="CF5716"/>
                </a:solidFill>
              </a:rPr>
              <a:t>Early </a:t>
            </a:r>
            <a:r>
              <a:rPr lang="en-US" sz="3600" dirty="0" smtClean="0">
                <a:solidFill>
                  <a:srgbClr val="CF5716"/>
                </a:solidFill>
              </a:rPr>
              <a:t>control theories </a:t>
            </a:r>
            <a:r>
              <a:rPr lang="en-US" sz="3600" dirty="0">
                <a:solidFill>
                  <a:srgbClr val="CF5716"/>
                </a:solidFill>
              </a:rPr>
              <a:t>of </a:t>
            </a:r>
            <a:r>
              <a:rPr lang="en-US" sz="3600" dirty="0" smtClean="0">
                <a:solidFill>
                  <a:srgbClr val="CF5716"/>
                </a:solidFill>
              </a:rPr>
              <a:t>human behavior</a:t>
            </a:r>
          </a:p>
        </p:txBody>
      </p:sp>
      <p:sp>
        <p:nvSpPr>
          <p:cNvPr id="19459" name="Content Placeholder 2"/>
          <p:cNvSpPr>
            <a:spLocks noGrp="1"/>
          </p:cNvSpPr>
          <p:nvPr>
            <p:ph idx="1"/>
          </p:nvPr>
        </p:nvSpPr>
        <p:spPr>
          <a:xfrm>
            <a:off x="868680" y="1825625"/>
            <a:ext cx="7886700" cy="4351338"/>
          </a:xfrm>
        </p:spPr>
        <p:txBody>
          <a:bodyPr>
            <a:normAutofit/>
          </a:bodyPr>
          <a:lstStyle/>
          <a:p>
            <a:pPr eaLnBrk="1" hangingPunct="1"/>
            <a:r>
              <a:rPr lang="en-US" sz="2200" dirty="0" smtClean="0"/>
              <a:t>Durkheim’s idea of collective </a:t>
            </a:r>
            <a:r>
              <a:rPr lang="en-US" sz="2200" dirty="0"/>
              <a:t>c</a:t>
            </a:r>
            <a:r>
              <a:rPr lang="en-US" sz="2200" dirty="0" smtClean="0"/>
              <a:t>onscience</a:t>
            </a:r>
          </a:p>
          <a:p>
            <a:pPr lvl="1"/>
            <a:r>
              <a:rPr lang="en-US" sz="2200" dirty="0" smtClean="0"/>
              <a:t>Humans have no internal mechanism to let them know when they are fulfilled.</a:t>
            </a:r>
          </a:p>
          <a:p>
            <a:pPr lvl="1"/>
            <a:r>
              <a:rPr lang="en-US" sz="2200" dirty="0" smtClean="0"/>
              <a:t>Automatic spontaneity</a:t>
            </a:r>
          </a:p>
          <a:p>
            <a:pPr lvl="1"/>
            <a:r>
              <a:rPr lang="en-US" sz="2200" dirty="0" smtClean="0"/>
              <a:t>Awakened reflection</a:t>
            </a:r>
          </a:p>
          <a:p>
            <a:pPr lvl="1"/>
            <a:r>
              <a:rPr lang="en-US" sz="2200" dirty="0" smtClean="0"/>
              <a:t>Regulative force</a:t>
            </a:r>
          </a:p>
          <a:p>
            <a:pPr lvl="2"/>
            <a:r>
              <a:rPr lang="en-US" sz="2200" dirty="0" smtClean="0"/>
              <a:t>Collective conscience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838200" y="320674"/>
            <a:ext cx="7886700" cy="1325563"/>
          </a:xfrm>
        </p:spPr>
        <p:txBody>
          <a:bodyPr>
            <a:normAutofit/>
          </a:bodyPr>
          <a:lstStyle/>
          <a:p>
            <a:r>
              <a:rPr lang="en-US" sz="3600" dirty="0">
                <a:solidFill>
                  <a:srgbClr val="CF5716"/>
                </a:solidFill>
              </a:rPr>
              <a:t>Early </a:t>
            </a:r>
            <a:r>
              <a:rPr lang="en-US" sz="3600" dirty="0" smtClean="0">
                <a:solidFill>
                  <a:srgbClr val="CF5716"/>
                </a:solidFill>
              </a:rPr>
              <a:t>control theories </a:t>
            </a:r>
            <a:r>
              <a:rPr lang="en-US" sz="3600" dirty="0">
                <a:solidFill>
                  <a:srgbClr val="CF5716"/>
                </a:solidFill>
              </a:rPr>
              <a:t>of h</a:t>
            </a:r>
            <a:r>
              <a:rPr lang="en-US" sz="3600" dirty="0" smtClean="0">
                <a:solidFill>
                  <a:srgbClr val="CF5716"/>
                </a:solidFill>
              </a:rPr>
              <a:t>uman behavior</a:t>
            </a:r>
          </a:p>
        </p:txBody>
      </p:sp>
      <p:sp>
        <p:nvSpPr>
          <p:cNvPr id="20483" name="Content Placeholder 2"/>
          <p:cNvSpPr>
            <a:spLocks noGrp="1"/>
          </p:cNvSpPr>
          <p:nvPr>
            <p:ph idx="1"/>
          </p:nvPr>
        </p:nvSpPr>
        <p:spPr>
          <a:xfrm>
            <a:off x="914400" y="1905000"/>
            <a:ext cx="7886700" cy="4351338"/>
          </a:xfrm>
        </p:spPr>
        <p:txBody>
          <a:bodyPr>
            <a:normAutofit/>
          </a:bodyPr>
          <a:lstStyle/>
          <a:p>
            <a:pPr eaLnBrk="1" hangingPunct="1"/>
            <a:r>
              <a:rPr lang="en-US" sz="2200" dirty="0" smtClean="0"/>
              <a:t>Freud’s concept of the id and the superego</a:t>
            </a:r>
          </a:p>
          <a:p>
            <a:pPr lvl="1"/>
            <a:r>
              <a:rPr lang="en-US" sz="2200" dirty="0" smtClean="0"/>
              <a:t>All individuals are born with a tendency toward inherent drives and selfishness due to the “id” domain of the psyche.</a:t>
            </a:r>
          </a:p>
          <a:p>
            <a:pPr lvl="1"/>
            <a:r>
              <a:rPr lang="en-US" sz="2200" dirty="0" smtClean="0"/>
              <a:t>This inherent, selfish tendency must be countered by controls produced from the development of the “superego.”</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914400" y="325028"/>
            <a:ext cx="7886700" cy="1325563"/>
          </a:xfrm>
        </p:spPr>
        <p:txBody>
          <a:bodyPr/>
          <a:lstStyle/>
          <a:p>
            <a:pPr eaLnBrk="1" hangingPunct="1"/>
            <a:r>
              <a:rPr lang="en-US" dirty="0" smtClean="0">
                <a:solidFill>
                  <a:srgbClr val="CF5716"/>
                </a:solidFill>
              </a:rPr>
              <a:t>Early control theories of crime</a:t>
            </a:r>
          </a:p>
        </p:txBody>
      </p:sp>
      <p:sp>
        <p:nvSpPr>
          <p:cNvPr id="21507" name="Content Placeholder 2"/>
          <p:cNvSpPr>
            <a:spLocks noGrp="1"/>
          </p:cNvSpPr>
          <p:nvPr>
            <p:ph idx="1"/>
          </p:nvPr>
        </p:nvSpPr>
        <p:spPr>
          <a:xfrm>
            <a:off x="914400" y="1905000"/>
            <a:ext cx="7886700" cy="4351338"/>
          </a:xfrm>
        </p:spPr>
        <p:txBody>
          <a:bodyPr>
            <a:normAutofit/>
          </a:bodyPr>
          <a:lstStyle/>
          <a:p>
            <a:pPr eaLnBrk="1" hangingPunct="1"/>
            <a:r>
              <a:rPr lang="en-US" sz="2200" dirty="0" smtClean="0"/>
              <a:t>Reiss’s control theory</a:t>
            </a:r>
          </a:p>
          <a:p>
            <a:pPr lvl="1"/>
            <a:r>
              <a:rPr lang="en-US" sz="2200" dirty="0" smtClean="0"/>
              <a:t>Delinquency was a consequence of weak controls that resulted in weak ego or superego controls.</a:t>
            </a:r>
          </a:p>
          <a:p>
            <a:pPr lvl="1"/>
            <a:r>
              <a:rPr lang="en-US" sz="2200" dirty="0" smtClean="0"/>
              <a:t>There is no explicit motivation for delinquent activity.</a:t>
            </a:r>
          </a:p>
          <a:p>
            <a:pPr lvl="1"/>
            <a:r>
              <a:rPr lang="en-US" sz="2200" dirty="0" smtClean="0"/>
              <a:t>The family is the primary source through which deviant predispositions are discouraged.</a:t>
            </a:r>
          </a:p>
          <a:p>
            <a:pPr lvl="1"/>
            <a:r>
              <a:rPr lang="en-US" sz="2200" dirty="0" smtClean="0"/>
              <a:t>Individuals must be closely monitored for delinquent behavior and adequately disciplined when they break the rules.</a:t>
            </a:r>
          </a:p>
          <a:p>
            <a:pPr lvl="1"/>
            <a:r>
              <a:rPr lang="en-US" sz="2200" dirty="0" smtClean="0"/>
              <a:t>The ability to restrain one’s impulses and delay gratification was also important to Reiss’s framework.</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914400" y="457200"/>
            <a:ext cx="7886700" cy="746126"/>
          </a:xfrm>
        </p:spPr>
        <p:txBody>
          <a:bodyPr>
            <a:normAutofit/>
          </a:bodyPr>
          <a:lstStyle/>
          <a:p>
            <a:r>
              <a:rPr lang="en-US" sz="3600" dirty="0">
                <a:solidFill>
                  <a:srgbClr val="CF5716"/>
                </a:solidFill>
              </a:rPr>
              <a:t>Early </a:t>
            </a:r>
            <a:r>
              <a:rPr lang="en-US" sz="3600" dirty="0" smtClean="0">
                <a:solidFill>
                  <a:srgbClr val="CF5716"/>
                </a:solidFill>
              </a:rPr>
              <a:t>control theories </a:t>
            </a:r>
            <a:r>
              <a:rPr lang="en-US" sz="3600" dirty="0">
                <a:solidFill>
                  <a:srgbClr val="CF5716"/>
                </a:solidFill>
              </a:rPr>
              <a:t>of </a:t>
            </a:r>
            <a:r>
              <a:rPr lang="en-US" sz="3600" dirty="0" smtClean="0">
                <a:solidFill>
                  <a:srgbClr val="CF5716"/>
                </a:solidFill>
              </a:rPr>
              <a:t>crime</a:t>
            </a:r>
          </a:p>
        </p:txBody>
      </p:sp>
      <p:sp>
        <p:nvSpPr>
          <p:cNvPr id="22531" name="Content Placeholder 2"/>
          <p:cNvSpPr>
            <a:spLocks noGrp="1"/>
          </p:cNvSpPr>
          <p:nvPr>
            <p:ph idx="1"/>
          </p:nvPr>
        </p:nvSpPr>
        <p:spPr>
          <a:xfrm>
            <a:off x="914400" y="1752600"/>
            <a:ext cx="7886700" cy="4351338"/>
          </a:xfrm>
        </p:spPr>
        <p:txBody>
          <a:bodyPr>
            <a:normAutofit/>
          </a:bodyPr>
          <a:lstStyle/>
          <a:p>
            <a:pPr eaLnBrk="1" hangingPunct="1"/>
            <a:r>
              <a:rPr lang="en-US" sz="2200" dirty="0" smtClean="0"/>
              <a:t>Toby’s concept of “stake in conformity”</a:t>
            </a:r>
          </a:p>
          <a:p>
            <a:pPr lvl="1"/>
            <a:r>
              <a:rPr lang="en-US" sz="2200" dirty="0" smtClean="0"/>
              <a:t>Individuals were more inclined to act on their natural inclinations when the controls on them were weak.</a:t>
            </a:r>
          </a:p>
          <a:p>
            <a:pPr lvl="1"/>
            <a:r>
              <a:rPr lang="en-US" sz="2200" dirty="0" smtClean="0"/>
              <a:t>Stake of conformity</a:t>
            </a:r>
          </a:p>
          <a:p>
            <a:pPr lvl="2"/>
            <a:r>
              <a:rPr lang="en-US" sz="2200" dirty="0" smtClean="0"/>
              <a:t>Prevents most people from committing crime.</a:t>
            </a:r>
          </a:p>
          <a:p>
            <a:pPr lvl="1"/>
            <a:r>
              <a:rPr lang="en-US" sz="2200" dirty="0" smtClean="0"/>
              <a:t>Emphasis on peer influences in terms of both motivating and inhibiting antisocial behavior depending on whether most of their peers have low or high stakes in conformity</a:t>
            </a:r>
          </a:p>
          <a:p>
            <a:pPr marL="274638" lvl="1" indent="0">
              <a:buNone/>
            </a:pPr>
            <a:endParaRPr lang="en-US" sz="22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914400" y="533400"/>
            <a:ext cx="7886700" cy="767897"/>
          </a:xfrm>
        </p:spPr>
        <p:txBody>
          <a:bodyPr/>
          <a:lstStyle/>
          <a:p>
            <a:r>
              <a:rPr lang="en-US" dirty="0">
                <a:solidFill>
                  <a:srgbClr val="CF5716"/>
                </a:solidFill>
              </a:rPr>
              <a:t>Early </a:t>
            </a:r>
            <a:r>
              <a:rPr lang="en-US" dirty="0" smtClean="0">
                <a:solidFill>
                  <a:srgbClr val="CF5716"/>
                </a:solidFill>
              </a:rPr>
              <a:t>control theories </a:t>
            </a:r>
            <a:r>
              <a:rPr lang="en-US" dirty="0">
                <a:solidFill>
                  <a:srgbClr val="CF5716"/>
                </a:solidFill>
              </a:rPr>
              <a:t>of </a:t>
            </a:r>
            <a:r>
              <a:rPr lang="en-US" dirty="0" smtClean="0">
                <a:solidFill>
                  <a:srgbClr val="CF5716"/>
                </a:solidFill>
              </a:rPr>
              <a:t>crime</a:t>
            </a:r>
          </a:p>
        </p:txBody>
      </p:sp>
      <p:sp>
        <p:nvSpPr>
          <p:cNvPr id="23555" name="Content Placeholder 2"/>
          <p:cNvSpPr>
            <a:spLocks noGrp="1"/>
          </p:cNvSpPr>
          <p:nvPr>
            <p:ph idx="1"/>
          </p:nvPr>
        </p:nvSpPr>
        <p:spPr>
          <a:xfrm>
            <a:off x="903514" y="1828800"/>
            <a:ext cx="7886700" cy="4351338"/>
          </a:xfrm>
        </p:spPr>
        <p:txBody>
          <a:bodyPr>
            <a:normAutofit/>
          </a:bodyPr>
          <a:lstStyle/>
          <a:p>
            <a:pPr eaLnBrk="1" hangingPunct="1"/>
            <a:r>
              <a:rPr lang="en-US" sz="2200" dirty="0" smtClean="0"/>
              <a:t>Nye’s control </a:t>
            </a:r>
            <a:r>
              <a:rPr lang="en-US" sz="2200" dirty="0"/>
              <a:t>t</a:t>
            </a:r>
            <a:r>
              <a:rPr lang="en-US" sz="2200" dirty="0" smtClean="0"/>
              <a:t>heory</a:t>
            </a:r>
          </a:p>
          <a:p>
            <a:pPr lvl="1"/>
            <a:r>
              <a:rPr lang="en-US" sz="2200" dirty="0" smtClean="0"/>
              <a:t>Proposed a relatively comprehensive control theory that placed a strong focus on the family.</a:t>
            </a:r>
          </a:p>
          <a:p>
            <a:pPr lvl="1"/>
            <a:r>
              <a:rPr lang="en-US" sz="2200" dirty="0" smtClean="0"/>
              <a:t>There was no significant positive force that caused delinquency, because such antisocial tendencies are universal.</a:t>
            </a:r>
          </a:p>
          <a:p>
            <a:pPr lvl="1"/>
            <a:r>
              <a:rPr lang="en-US" sz="2200" dirty="0" smtClean="0"/>
              <a:t>Three components</a:t>
            </a:r>
          </a:p>
          <a:p>
            <a:pPr lvl="2"/>
            <a:r>
              <a:rPr lang="en-US" sz="2200" dirty="0" smtClean="0"/>
              <a:t>Internal control</a:t>
            </a:r>
          </a:p>
          <a:p>
            <a:pPr lvl="2"/>
            <a:r>
              <a:rPr lang="en-US" sz="2200" dirty="0" smtClean="0"/>
              <a:t>Direct control</a:t>
            </a:r>
          </a:p>
          <a:p>
            <a:pPr lvl="2"/>
            <a:r>
              <a:rPr lang="en-US" sz="2200" dirty="0" smtClean="0"/>
              <a:t>Indirect control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914400" y="320674"/>
            <a:ext cx="7886700" cy="1325563"/>
          </a:xfrm>
        </p:spPr>
        <p:txBody>
          <a:bodyPr>
            <a:normAutofit/>
          </a:bodyPr>
          <a:lstStyle/>
          <a:p>
            <a:r>
              <a:rPr lang="en-US" sz="3600" dirty="0">
                <a:solidFill>
                  <a:srgbClr val="CF5716"/>
                </a:solidFill>
              </a:rPr>
              <a:t>Early </a:t>
            </a:r>
            <a:r>
              <a:rPr lang="en-US" sz="3600" dirty="0" smtClean="0">
                <a:solidFill>
                  <a:srgbClr val="CF5716"/>
                </a:solidFill>
              </a:rPr>
              <a:t>control theories </a:t>
            </a:r>
            <a:r>
              <a:rPr lang="en-US" sz="3600" dirty="0">
                <a:solidFill>
                  <a:srgbClr val="CF5716"/>
                </a:solidFill>
              </a:rPr>
              <a:t>of </a:t>
            </a:r>
            <a:r>
              <a:rPr lang="en-US" sz="3600" dirty="0" smtClean="0">
                <a:solidFill>
                  <a:srgbClr val="CF5716"/>
                </a:solidFill>
              </a:rPr>
              <a:t>crime</a:t>
            </a:r>
          </a:p>
        </p:txBody>
      </p:sp>
      <p:sp>
        <p:nvSpPr>
          <p:cNvPr id="24579" name="Content Placeholder 2"/>
          <p:cNvSpPr>
            <a:spLocks noGrp="1"/>
          </p:cNvSpPr>
          <p:nvPr>
            <p:ph idx="1"/>
          </p:nvPr>
        </p:nvSpPr>
        <p:spPr>
          <a:xfrm>
            <a:off x="838200" y="1825625"/>
            <a:ext cx="7886700" cy="4351338"/>
          </a:xfrm>
        </p:spPr>
        <p:txBody>
          <a:bodyPr/>
          <a:lstStyle/>
          <a:p>
            <a:pPr eaLnBrk="1" hangingPunct="1"/>
            <a:r>
              <a:rPr lang="en-US" sz="2200" dirty="0" err="1" smtClean="0"/>
              <a:t>Reckless’s</a:t>
            </a:r>
            <a:r>
              <a:rPr lang="en-US" sz="2200" dirty="0" smtClean="0"/>
              <a:t> </a:t>
            </a:r>
            <a:r>
              <a:rPr lang="en-US" sz="2200" dirty="0"/>
              <a:t>c</a:t>
            </a:r>
            <a:r>
              <a:rPr lang="en-US" sz="2200" dirty="0" smtClean="0"/>
              <a:t>ontainment </a:t>
            </a:r>
            <a:r>
              <a:rPr lang="en-US" sz="2200" dirty="0"/>
              <a:t>t</a:t>
            </a:r>
            <a:r>
              <a:rPr lang="en-US" sz="2200" dirty="0" smtClean="0"/>
              <a:t>heory</a:t>
            </a:r>
          </a:p>
          <a:p>
            <a:pPr lvl="1"/>
            <a:r>
              <a:rPr lang="en-US" sz="2200" dirty="0" smtClean="0"/>
              <a:t>Emphasizes both inner containment and outer containment, which can be viewed as internal and external controls.</a:t>
            </a:r>
          </a:p>
          <a:p>
            <a:pPr lvl="1"/>
            <a:r>
              <a:rPr lang="en-US" sz="2200" dirty="0" smtClean="0"/>
              <a:t>Identified predictive factors that push and/or pull individuals toward antisocial behavior.</a:t>
            </a:r>
          </a:p>
          <a:p>
            <a:pPr lvl="1"/>
            <a:r>
              <a:rPr lang="en-US" sz="2200" dirty="0" smtClean="0"/>
              <a:t>Individuals can be pushed into delinquency by their social environment.</a:t>
            </a:r>
          </a:p>
          <a:p>
            <a:pPr lvl="1"/>
            <a:r>
              <a:rPr lang="en-US" sz="2200" dirty="0" smtClean="0"/>
              <a:t>Individuals can be pulled into criminal activity by hanging out with delinquent peers, watching too much violence on television, and so forth.</a:t>
            </a:r>
          </a:p>
          <a:p>
            <a:pPr eaLnBrk="1" hangingPunct="1"/>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14400" y="314101"/>
            <a:ext cx="7886700" cy="1325563"/>
          </a:xfrm>
        </p:spPr>
        <p:txBody>
          <a:bodyPr>
            <a:normAutofit/>
          </a:bodyPr>
          <a:lstStyle/>
          <a:p>
            <a:pPr eaLnBrk="1" hangingPunct="1"/>
            <a:r>
              <a:rPr lang="en-US" sz="3600" dirty="0" smtClean="0">
                <a:solidFill>
                  <a:srgbClr val="CF5716"/>
                </a:solidFill>
              </a:rPr>
              <a:t>Modern social control theories</a:t>
            </a:r>
          </a:p>
        </p:txBody>
      </p:sp>
      <p:sp>
        <p:nvSpPr>
          <p:cNvPr id="25603" name="Content Placeholder 2"/>
          <p:cNvSpPr>
            <a:spLocks noGrp="1"/>
          </p:cNvSpPr>
          <p:nvPr>
            <p:ph idx="1"/>
          </p:nvPr>
        </p:nvSpPr>
        <p:spPr>
          <a:xfrm>
            <a:off x="914400" y="1847851"/>
            <a:ext cx="7886700" cy="4351338"/>
          </a:xfrm>
        </p:spPr>
        <p:txBody>
          <a:bodyPr>
            <a:normAutofit/>
          </a:bodyPr>
          <a:lstStyle/>
          <a:p>
            <a:pPr eaLnBrk="1" hangingPunct="1"/>
            <a:r>
              <a:rPr lang="en-US" sz="2200" dirty="0" err="1" smtClean="0"/>
              <a:t>Matza’s</a:t>
            </a:r>
            <a:r>
              <a:rPr lang="en-US" sz="2200" dirty="0" smtClean="0"/>
              <a:t> drift </a:t>
            </a:r>
            <a:r>
              <a:rPr lang="en-US" sz="2200" dirty="0"/>
              <a:t>t</a:t>
            </a:r>
            <a:r>
              <a:rPr lang="en-US" sz="2200" dirty="0" smtClean="0"/>
              <a:t>heory</a:t>
            </a:r>
          </a:p>
          <a:p>
            <a:pPr lvl="1"/>
            <a:r>
              <a:rPr lang="en-US" sz="2200" dirty="0" smtClean="0"/>
              <a:t>Individuals offend at certain times in their life when social controls are weakened.</a:t>
            </a:r>
          </a:p>
          <a:p>
            <a:pPr lvl="1"/>
            <a:r>
              <a:rPr lang="en-US" sz="2200" dirty="0" smtClean="0"/>
              <a:t>Soft determinism</a:t>
            </a:r>
          </a:p>
          <a:p>
            <a:pPr lvl="2"/>
            <a:r>
              <a:rPr lang="en-US" sz="2200" dirty="0" smtClean="0"/>
              <a:t>Gray area between free will and determinism</a:t>
            </a:r>
          </a:p>
          <a:p>
            <a:pPr lvl="1"/>
            <a:r>
              <a:rPr lang="en-US" sz="2200" dirty="0" smtClean="0"/>
              <a:t>When supervision is absent and ties are minimal, the majority of individuals are the most “free” to do what they want.</a:t>
            </a:r>
          </a:p>
          <a:p>
            <a:pPr lvl="1"/>
            <a:r>
              <a:rPr lang="en-US" sz="2200" dirty="0" smtClean="0"/>
              <a:t>Individuals do not reject the conventional normative structure.</a:t>
            </a:r>
          </a:p>
          <a:p>
            <a:pPr lvl="1"/>
            <a:r>
              <a:rPr lang="en-US" sz="2200" dirty="0" smtClean="0"/>
              <a:t>Much offending is based on neutralizing or adhering to subterranean values.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914400" y="320674"/>
            <a:ext cx="7886700" cy="1325563"/>
          </a:xfrm>
        </p:spPr>
        <p:txBody>
          <a:bodyPr>
            <a:normAutofit/>
          </a:bodyPr>
          <a:lstStyle/>
          <a:p>
            <a:r>
              <a:rPr lang="en-US" sz="3600" dirty="0">
                <a:solidFill>
                  <a:srgbClr val="CF5716"/>
                </a:solidFill>
              </a:rPr>
              <a:t>Differential </a:t>
            </a:r>
            <a:r>
              <a:rPr lang="en-US" sz="3600" dirty="0" smtClean="0">
                <a:solidFill>
                  <a:srgbClr val="CF5716"/>
                </a:solidFill>
              </a:rPr>
              <a:t>association theory</a:t>
            </a:r>
            <a:endParaRPr lang="en-US" sz="3600" dirty="0">
              <a:solidFill>
                <a:srgbClr val="CF5716"/>
              </a:solidFill>
            </a:endParaRPr>
          </a:p>
        </p:txBody>
      </p:sp>
      <p:sp>
        <p:nvSpPr>
          <p:cNvPr id="8195" name="Content Placeholder 2"/>
          <p:cNvSpPr>
            <a:spLocks noGrp="1"/>
          </p:cNvSpPr>
          <p:nvPr>
            <p:ph idx="1"/>
          </p:nvPr>
        </p:nvSpPr>
        <p:spPr>
          <a:xfrm>
            <a:off x="905691" y="1825625"/>
            <a:ext cx="7886700" cy="4351338"/>
          </a:xfrm>
        </p:spPr>
        <p:txBody>
          <a:bodyPr>
            <a:normAutofit/>
          </a:bodyPr>
          <a:lstStyle/>
          <a:p>
            <a:pPr eaLnBrk="1" hangingPunct="1"/>
            <a:r>
              <a:rPr lang="en-US" sz="2200" dirty="0" smtClean="0"/>
              <a:t>Sutherland</a:t>
            </a:r>
          </a:p>
          <a:p>
            <a:pPr lvl="1"/>
            <a:r>
              <a:rPr lang="en-US" sz="2200" i="1" dirty="0" smtClean="0"/>
              <a:t>Principles of Criminology</a:t>
            </a:r>
          </a:p>
          <a:p>
            <a:pPr lvl="1"/>
            <a:r>
              <a:rPr lang="en-US" sz="2200" dirty="0" smtClean="0"/>
              <a:t>Interested in explaining how criminal values and attitudes could be culturally transmitted from one generation to the next.</a:t>
            </a:r>
          </a:p>
          <a:p>
            <a:r>
              <a:rPr lang="en-US" sz="2200" dirty="0"/>
              <a:t>Used classical </a:t>
            </a:r>
            <a:r>
              <a:rPr lang="en-US" sz="2200" dirty="0" smtClean="0"/>
              <a:t>conditioning</a:t>
            </a:r>
            <a:endParaRPr lang="en-US" sz="2200" dirty="0"/>
          </a:p>
          <a:p>
            <a:pPr lvl="1"/>
            <a:r>
              <a:rPr lang="en-US" sz="2200" dirty="0"/>
              <a:t>Primarily developed by </a:t>
            </a:r>
            <a:r>
              <a:rPr lang="en-US" sz="2200" dirty="0" smtClean="0"/>
              <a:t>Pavlov</a:t>
            </a:r>
            <a:endParaRPr lang="en-US" sz="2200" dirty="0"/>
          </a:p>
          <a:p>
            <a:pPr lvl="1"/>
            <a:r>
              <a:rPr lang="en-US" sz="2200" dirty="0" smtClean="0"/>
              <a:t>Learning </a:t>
            </a:r>
            <a:r>
              <a:rPr lang="en-US" sz="2200" dirty="0"/>
              <a:t>through associations between stimuli and </a:t>
            </a:r>
            <a:r>
              <a:rPr lang="en-US" sz="2200" dirty="0" smtClean="0"/>
              <a:t>responses</a:t>
            </a:r>
            <a:endParaRPr lang="en-US" sz="2200" dirty="0"/>
          </a:p>
          <a:p>
            <a:pPr marL="0" indent="0">
              <a:buNone/>
            </a:pPr>
            <a:endParaRPr lang="en-US" sz="22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14400" y="322851"/>
            <a:ext cx="7886700" cy="1325563"/>
          </a:xfrm>
        </p:spPr>
        <p:txBody>
          <a:bodyPr>
            <a:normAutofit/>
          </a:bodyPr>
          <a:lstStyle/>
          <a:p>
            <a:pPr eaLnBrk="1" hangingPunct="1"/>
            <a:r>
              <a:rPr lang="en-US" sz="3600" dirty="0" smtClean="0">
                <a:solidFill>
                  <a:srgbClr val="CF5716"/>
                </a:solidFill>
              </a:rPr>
              <a:t>Modern social control theories</a:t>
            </a:r>
          </a:p>
        </p:txBody>
      </p:sp>
      <p:sp>
        <p:nvSpPr>
          <p:cNvPr id="25603" name="Content Placeholder 2"/>
          <p:cNvSpPr>
            <a:spLocks noGrp="1"/>
          </p:cNvSpPr>
          <p:nvPr>
            <p:ph idx="1"/>
          </p:nvPr>
        </p:nvSpPr>
        <p:spPr>
          <a:xfrm>
            <a:off x="914400" y="1826713"/>
            <a:ext cx="7886700" cy="4351338"/>
          </a:xfrm>
        </p:spPr>
        <p:txBody>
          <a:bodyPr>
            <a:normAutofit/>
          </a:bodyPr>
          <a:lstStyle/>
          <a:p>
            <a:pPr eaLnBrk="1" hangingPunct="1"/>
            <a:r>
              <a:rPr lang="en-US" sz="2200" dirty="0" err="1" smtClean="0"/>
              <a:t>Hirschi’s</a:t>
            </a:r>
            <a:r>
              <a:rPr lang="en-US" sz="2200" dirty="0" smtClean="0"/>
              <a:t> social bonding theory</a:t>
            </a:r>
          </a:p>
          <a:p>
            <a:pPr lvl="1"/>
            <a:r>
              <a:rPr lang="en-US" sz="2200" dirty="0" smtClean="0"/>
              <a:t>Most humans can be adequately socialized to become tightly bonded to conventional entities.</a:t>
            </a:r>
          </a:p>
          <a:p>
            <a:pPr lvl="1"/>
            <a:r>
              <a:rPr lang="en-US" sz="2200" dirty="0" smtClean="0"/>
              <a:t>The stronger a person is bonded to conventional society, the less prone to engaging in crime he or she will be.</a:t>
            </a:r>
            <a:endParaRPr lang="en-US" sz="2200" dirty="0"/>
          </a:p>
          <a:p>
            <a:pPr lvl="1"/>
            <a:r>
              <a:rPr lang="en-US" sz="2200" dirty="0" smtClean="0"/>
              <a:t>Four elements:</a:t>
            </a:r>
          </a:p>
          <a:p>
            <a:pPr lvl="2"/>
            <a:r>
              <a:rPr lang="en-US" sz="2200" dirty="0" smtClean="0"/>
              <a:t>Attachment (most important factor)</a:t>
            </a:r>
          </a:p>
          <a:p>
            <a:pPr lvl="2"/>
            <a:r>
              <a:rPr lang="en-US" sz="2200" dirty="0" smtClean="0"/>
              <a:t>Commitment</a:t>
            </a:r>
          </a:p>
          <a:p>
            <a:pPr lvl="2"/>
            <a:r>
              <a:rPr lang="en-US" sz="2200" dirty="0" smtClean="0"/>
              <a:t>Involvement</a:t>
            </a:r>
          </a:p>
          <a:p>
            <a:pPr lvl="2"/>
            <a:r>
              <a:rPr lang="en-US" sz="2200" dirty="0" smtClean="0"/>
              <a:t>Belief</a:t>
            </a:r>
          </a:p>
          <a:p>
            <a:pPr lvl="1"/>
            <a:r>
              <a:rPr lang="en-US" sz="2200" dirty="0" smtClean="0"/>
              <a:t>Criticism</a:t>
            </a:r>
          </a:p>
        </p:txBody>
      </p:sp>
    </p:spTree>
    <p:extLst>
      <p:ext uri="{BB962C8B-B14F-4D97-AF65-F5344CB8AC3E}">
        <p14:creationId xmlns:p14="http://schemas.microsoft.com/office/powerpoint/2010/main" val="25102449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838200" y="228601"/>
            <a:ext cx="7886700" cy="685800"/>
          </a:xfrm>
        </p:spPr>
        <p:txBody>
          <a:bodyPr/>
          <a:lstStyle/>
          <a:p>
            <a:pPr eaLnBrk="1" hangingPunct="1"/>
            <a:r>
              <a:rPr lang="en-US" dirty="0" smtClean="0">
                <a:solidFill>
                  <a:srgbClr val="CF5716"/>
                </a:solidFill>
              </a:rPr>
              <a:t>Modern social control theories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1616" y="1295400"/>
            <a:ext cx="7853784" cy="529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08055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838200" y="320675"/>
            <a:ext cx="7886700" cy="974726"/>
          </a:xfrm>
        </p:spPr>
        <p:txBody>
          <a:bodyPr>
            <a:normAutofit/>
          </a:bodyPr>
          <a:lstStyle/>
          <a:p>
            <a:pPr eaLnBrk="1" hangingPunct="1"/>
            <a:r>
              <a:rPr lang="en-US" sz="3600" dirty="0" smtClean="0">
                <a:solidFill>
                  <a:srgbClr val="CF5716"/>
                </a:solidFill>
              </a:rPr>
              <a:t>Integrated social control theories</a:t>
            </a:r>
          </a:p>
        </p:txBody>
      </p:sp>
      <p:sp>
        <p:nvSpPr>
          <p:cNvPr id="25603" name="Content Placeholder 2"/>
          <p:cNvSpPr>
            <a:spLocks noGrp="1"/>
          </p:cNvSpPr>
          <p:nvPr>
            <p:ph idx="1"/>
          </p:nvPr>
        </p:nvSpPr>
        <p:spPr>
          <a:xfrm>
            <a:off x="838200" y="1752600"/>
            <a:ext cx="7886700" cy="4351338"/>
          </a:xfrm>
        </p:spPr>
        <p:txBody>
          <a:bodyPr>
            <a:normAutofit/>
          </a:bodyPr>
          <a:lstStyle/>
          <a:p>
            <a:pPr eaLnBrk="1" hangingPunct="1"/>
            <a:r>
              <a:rPr lang="en-US" sz="2200" dirty="0" smtClean="0"/>
              <a:t>Tittle’s control-balance theory</a:t>
            </a:r>
          </a:p>
          <a:p>
            <a:pPr lvl="1"/>
            <a:r>
              <a:rPr lang="en-US" sz="2200" dirty="0" smtClean="0"/>
              <a:t>The amount of control to which one is subjected and the amount of control one can exercise determine the probability of deviance occurring.</a:t>
            </a:r>
          </a:p>
          <a:p>
            <a:pPr lvl="1"/>
            <a:r>
              <a:rPr lang="en-US" sz="2200" dirty="0" smtClean="0"/>
              <a:t>This balance can also predict the type of behavior that is likely to be committed.</a:t>
            </a:r>
          </a:p>
          <a:p>
            <a:pPr lvl="1"/>
            <a:r>
              <a:rPr lang="en-US" sz="2200" dirty="0" smtClean="0"/>
              <a:t>A person is least likely to offend when he or she has a balance of controlling and being controlled.</a:t>
            </a:r>
          </a:p>
        </p:txBody>
      </p:sp>
    </p:spTree>
    <p:extLst>
      <p:ext uri="{BB962C8B-B14F-4D97-AF65-F5344CB8AC3E}">
        <p14:creationId xmlns:p14="http://schemas.microsoft.com/office/powerpoint/2010/main" val="1026754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838200" y="320675"/>
            <a:ext cx="7886700" cy="822326"/>
          </a:xfrm>
        </p:spPr>
        <p:txBody>
          <a:bodyPr>
            <a:normAutofit/>
          </a:bodyPr>
          <a:lstStyle/>
          <a:p>
            <a:pPr eaLnBrk="1" hangingPunct="1"/>
            <a:r>
              <a:rPr lang="en-US" sz="3600" dirty="0" smtClean="0">
                <a:solidFill>
                  <a:srgbClr val="CF5716"/>
                </a:solidFill>
              </a:rPr>
              <a:t>Integrated social control theories</a:t>
            </a:r>
          </a:p>
        </p:txBody>
      </p:sp>
      <p:sp>
        <p:nvSpPr>
          <p:cNvPr id="25603" name="Content Placeholder 2"/>
          <p:cNvSpPr>
            <a:spLocks noGrp="1"/>
          </p:cNvSpPr>
          <p:nvPr>
            <p:ph idx="1"/>
          </p:nvPr>
        </p:nvSpPr>
        <p:spPr>
          <a:xfrm>
            <a:off x="914400" y="1828800"/>
            <a:ext cx="7886700" cy="4351338"/>
          </a:xfrm>
        </p:spPr>
        <p:txBody>
          <a:bodyPr>
            <a:normAutofit/>
          </a:bodyPr>
          <a:lstStyle/>
          <a:p>
            <a:pPr eaLnBrk="1" hangingPunct="1"/>
            <a:r>
              <a:rPr lang="en-US" sz="2200" dirty="0" smtClean="0"/>
              <a:t>Hagan’s power-control </a:t>
            </a:r>
            <a:r>
              <a:rPr lang="en-US" sz="2200" dirty="0"/>
              <a:t>t</a:t>
            </a:r>
            <a:r>
              <a:rPr lang="en-US" sz="2200" dirty="0" smtClean="0"/>
              <a:t>heory</a:t>
            </a:r>
          </a:p>
          <a:p>
            <a:pPr lvl="1"/>
            <a:r>
              <a:rPr lang="en-US" sz="2200" dirty="0" smtClean="0"/>
              <a:t>Primary focus is on the level of patriarchal attitudes and structure in the household, which are influenced by parental positions in the workforce.</a:t>
            </a:r>
          </a:p>
          <a:p>
            <a:pPr lvl="1"/>
            <a:r>
              <a:rPr lang="en-US" sz="2200" dirty="0" smtClean="0"/>
              <a:t>These balanced households will be less likely to experience gender differences in the criminal offending of their children.</a:t>
            </a:r>
          </a:p>
          <a:p>
            <a:pPr lvl="1"/>
            <a:r>
              <a:rPr lang="en-US" sz="2200" dirty="0" smtClean="0"/>
              <a:t>In unbalanced households, assertiveness and risky activity among the males in the house will be encouraged.</a:t>
            </a:r>
          </a:p>
          <a:p>
            <a:pPr lvl="2"/>
            <a:r>
              <a:rPr lang="en-US" sz="2200" dirty="0" smtClean="0"/>
              <a:t>This assertiveness and risky activity may be a precursor to crime.</a:t>
            </a:r>
          </a:p>
        </p:txBody>
      </p:sp>
    </p:spTree>
    <p:extLst>
      <p:ext uri="{BB962C8B-B14F-4D97-AF65-F5344CB8AC3E}">
        <p14:creationId xmlns:p14="http://schemas.microsoft.com/office/powerpoint/2010/main" val="8102567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14400" y="338091"/>
            <a:ext cx="7886700" cy="1325563"/>
          </a:xfrm>
        </p:spPr>
        <p:txBody>
          <a:bodyPr/>
          <a:lstStyle/>
          <a:p>
            <a:pPr eaLnBrk="1" hangingPunct="1"/>
            <a:r>
              <a:rPr lang="en-US" dirty="0" smtClean="0">
                <a:solidFill>
                  <a:srgbClr val="CF5716"/>
                </a:solidFill>
              </a:rPr>
              <a:t>A general theory of crime: low self-control</a:t>
            </a:r>
          </a:p>
        </p:txBody>
      </p:sp>
      <p:sp>
        <p:nvSpPr>
          <p:cNvPr id="25603" name="Content Placeholder 2"/>
          <p:cNvSpPr>
            <a:spLocks noGrp="1"/>
          </p:cNvSpPr>
          <p:nvPr>
            <p:ph idx="1"/>
          </p:nvPr>
        </p:nvSpPr>
        <p:spPr>
          <a:xfrm>
            <a:off x="914400" y="1828800"/>
            <a:ext cx="7886700" cy="4351338"/>
          </a:xfrm>
        </p:spPr>
        <p:txBody>
          <a:bodyPr>
            <a:normAutofit/>
          </a:bodyPr>
          <a:lstStyle/>
          <a:p>
            <a:pPr eaLnBrk="1" hangingPunct="1"/>
            <a:r>
              <a:rPr lang="en-US" sz="2200" dirty="0" smtClean="0"/>
              <a:t>Gottfredson &amp; Hirschi</a:t>
            </a:r>
          </a:p>
          <a:p>
            <a:pPr lvl="1"/>
            <a:r>
              <a:rPr lang="en-US" sz="2200" dirty="0" smtClean="0"/>
              <a:t>Assumes that individuals are born predisposed toward selfish, self-centered activities, and that only effective child rearing and socialization can create self-control among persons.</a:t>
            </a:r>
          </a:p>
          <a:p>
            <a:pPr lvl="1"/>
            <a:r>
              <a:rPr lang="en-US" sz="2200" dirty="0" smtClean="0"/>
              <a:t>Self-control must be established by age 10.</a:t>
            </a:r>
          </a:p>
          <a:p>
            <a:pPr lvl="1"/>
            <a:r>
              <a:rPr lang="en-US" sz="2200" dirty="0" smtClean="0"/>
              <a:t>The general theory of crime assumes people can take a degree of control over their own decisions and, within certain limitations, “control” themselves.</a:t>
            </a:r>
          </a:p>
          <a:p>
            <a:pPr lvl="1"/>
            <a:r>
              <a:rPr lang="en-US" sz="2200" dirty="0" smtClean="0"/>
              <a:t>This is one of the most valid theories of crime.</a:t>
            </a:r>
          </a:p>
        </p:txBody>
      </p:sp>
    </p:spTree>
    <p:extLst>
      <p:ext uri="{BB962C8B-B14F-4D97-AF65-F5344CB8AC3E}">
        <p14:creationId xmlns:p14="http://schemas.microsoft.com/office/powerpoint/2010/main" val="34745010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838200" y="320674"/>
            <a:ext cx="7886700" cy="1325563"/>
          </a:xfrm>
        </p:spPr>
        <p:txBody>
          <a:bodyPr>
            <a:normAutofit/>
          </a:bodyPr>
          <a:lstStyle/>
          <a:p>
            <a:pPr eaLnBrk="1" hangingPunct="1"/>
            <a:r>
              <a:rPr lang="en-US" sz="3600" dirty="0" smtClean="0">
                <a:solidFill>
                  <a:srgbClr val="CF5716"/>
                </a:solidFill>
              </a:rPr>
              <a:t>A general theory of crime: low self-control</a:t>
            </a:r>
          </a:p>
        </p:txBody>
      </p:sp>
      <p:sp>
        <p:nvSpPr>
          <p:cNvPr id="25603" name="Content Placeholder 2"/>
          <p:cNvSpPr>
            <a:spLocks noGrp="1"/>
          </p:cNvSpPr>
          <p:nvPr>
            <p:ph idx="1"/>
          </p:nvPr>
        </p:nvSpPr>
        <p:spPr>
          <a:xfrm>
            <a:off x="838200" y="1905000"/>
            <a:ext cx="7886700" cy="4351338"/>
          </a:xfrm>
        </p:spPr>
        <p:txBody>
          <a:bodyPr>
            <a:normAutofit/>
          </a:bodyPr>
          <a:lstStyle/>
          <a:p>
            <a:pPr eaLnBrk="1" hangingPunct="1"/>
            <a:r>
              <a:rPr lang="en-US" sz="2200" dirty="0" smtClean="0"/>
              <a:t>Personality traits</a:t>
            </a:r>
          </a:p>
          <a:p>
            <a:pPr lvl="1"/>
            <a:r>
              <a:rPr lang="en-US" sz="2200" dirty="0" smtClean="0"/>
              <a:t>Risk taking</a:t>
            </a:r>
          </a:p>
          <a:p>
            <a:pPr lvl="1"/>
            <a:r>
              <a:rPr lang="en-US" sz="2200" dirty="0" smtClean="0"/>
              <a:t>Impulsiveness</a:t>
            </a:r>
          </a:p>
          <a:p>
            <a:pPr lvl="1"/>
            <a:r>
              <a:rPr lang="en-US" sz="2200" dirty="0" smtClean="0"/>
              <a:t>Self-centeredness</a:t>
            </a:r>
          </a:p>
          <a:p>
            <a:pPr lvl="1"/>
            <a:r>
              <a:rPr lang="en-US" sz="2200" dirty="0" smtClean="0"/>
              <a:t>Short-term orientation</a:t>
            </a:r>
          </a:p>
          <a:p>
            <a:pPr lvl="1"/>
            <a:r>
              <a:rPr lang="en-US" sz="2200" dirty="0" smtClean="0"/>
              <a:t>Quick temper</a:t>
            </a:r>
          </a:p>
        </p:txBody>
      </p:sp>
    </p:spTree>
    <p:extLst>
      <p:ext uri="{BB962C8B-B14F-4D97-AF65-F5344CB8AC3E}">
        <p14:creationId xmlns:p14="http://schemas.microsoft.com/office/powerpoint/2010/main" val="3266171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14400" y="316321"/>
            <a:ext cx="7886700" cy="826680"/>
          </a:xfrm>
        </p:spPr>
        <p:txBody>
          <a:bodyPr>
            <a:normAutofit/>
          </a:bodyPr>
          <a:lstStyle/>
          <a:p>
            <a:pPr eaLnBrk="1" hangingPunct="1"/>
            <a:r>
              <a:rPr lang="en-US" sz="3600" dirty="0" smtClean="0">
                <a:solidFill>
                  <a:srgbClr val="CF5716"/>
                </a:solidFill>
              </a:rPr>
              <a:t>Policy implications</a:t>
            </a:r>
          </a:p>
        </p:txBody>
      </p:sp>
      <p:sp>
        <p:nvSpPr>
          <p:cNvPr id="25603" name="Content Placeholder 2"/>
          <p:cNvSpPr>
            <a:spLocks noGrp="1"/>
          </p:cNvSpPr>
          <p:nvPr>
            <p:ph idx="1"/>
          </p:nvPr>
        </p:nvSpPr>
        <p:spPr>
          <a:xfrm>
            <a:off x="914400" y="1676400"/>
            <a:ext cx="7886700" cy="4351338"/>
          </a:xfrm>
        </p:spPr>
        <p:txBody>
          <a:bodyPr>
            <a:normAutofit/>
          </a:bodyPr>
          <a:lstStyle/>
          <a:p>
            <a:r>
              <a:rPr lang="en-US" sz="2200" dirty="0" smtClean="0"/>
              <a:t>One </a:t>
            </a:r>
            <a:r>
              <a:rPr lang="en-US" sz="2200" dirty="0"/>
              <a:t>needs to emphasize positive, or prosocial, role models and avoid negative, or antisocial role models.</a:t>
            </a:r>
          </a:p>
          <a:p>
            <a:r>
              <a:rPr lang="en-US" sz="2200" dirty="0" smtClean="0"/>
              <a:t>Head </a:t>
            </a:r>
            <a:r>
              <a:rPr lang="en-US" sz="2200" dirty="0"/>
              <a:t>Start</a:t>
            </a:r>
          </a:p>
          <a:p>
            <a:r>
              <a:rPr lang="en-US" sz="2200" dirty="0" smtClean="0"/>
              <a:t>Engaging </a:t>
            </a:r>
            <a:r>
              <a:rPr lang="en-US" sz="2200" dirty="0"/>
              <a:t>youths in more conventional-type activities</a:t>
            </a:r>
          </a:p>
        </p:txBody>
      </p:sp>
    </p:spTree>
    <p:extLst>
      <p:ext uri="{BB962C8B-B14F-4D97-AF65-F5344CB8AC3E}">
        <p14:creationId xmlns:p14="http://schemas.microsoft.com/office/powerpoint/2010/main" val="41223625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838200" y="228600"/>
            <a:ext cx="7886700" cy="1325563"/>
          </a:xfrm>
        </p:spPr>
        <p:txBody>
          <a:bodyPr>
            <a:normAutofit/>
          </a:bodyPr>
          <a:lstStyle/>
          <a:p>
            <a:r>
              <a:rPr lang="en-US" sz="3600" dirty="0">
                <a:solidFill>
                  <a:srgbClr val="CF5716"/>
                </a:solidFill>
              </a:rPr>
              <a:t>Differential </a:t>
            </a:r>
            <a:r>
              <a:rPr lang="en-US" sz="3600" dirty="0" smtClean="0">
                <a:solidFill>
                  <a:srgbClr val="CF5716"/>
                </a:solidFill>
              </a:rPr>
              <a:t>association theory</a:t>
            </a:r>
            <a:endParaRPr lang="en-US" sz="3600" dirty="0">
              <a:solidFill>
                <a:srgbClr val="CF5716"/>
              </a:solidFill>
            </a:endParaRPr>
          </a:p>
        </p:txBody>
      </p:sp>
      <p:sp>
        <p:nvSpPr>
          <p:cNvPr id="9219" name="Content Placeholder 2"/>
          <p:cNvSpPr>
            <a:spLocks noGrp="1"/>
          </p:cNvSpPr>
          <p:nvPr>
            <p:ph idx="1"/>
          </p:nvPr>
        </p:nvSpPr>
        <p:spPr>
          <a:xfrm>
            <a:off x="838200" y="1773919"/>
            <a:ext cx="7886700" cy="4351338"/>
          </a:xfrm>
        </p:spPr>
        <p:txBody>
          <a:bodyPr>
            <a:normAutofit/>
          </a:bodyPr>
          <a:lstStyle/>
          <a:p>
            <a:pPr eaLnBrk="1" hangingPunct="1"/>
            <a:r>
              <a:rPr lang="en-US" sz="2200" dirty="0" smtClean="0"/>
              <a:t>Elements of differential association theory</a:t>
            </a:r>
          </a:p>
          <a:p>
            <a:pPr lvl="1"/>
            <a:r>
              <a:rPr lang="en-US" sz="2200" dirty="0" smtClean="0"/>
              <a:t>Criminal behavior is learned.</a:t>
            </a:r>
          </a:p>
          <a:p>
            <a:pPr lvl="1"/>
            <a:r>
              <a:rPr lang="en-US" sz="2200" dirty="0" smtClean="0"/>
              <a:t>Criminal behavior is learned in interaction with other persons in a process of communication.</a:t>
            </a:r>
          </a:p>
          <a:p>
            <a:pPr lvl="1"/>
            <a:r>
              <a:rPr lang="en-US" sz="2200" dirty="0" smtClean="0"/>
              <a:t>The principal part of the learning of criminal behavior occurs within intimate personal groups.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914400" y="294548"/>
            <a:ext cx="7886700" cy="1325563"/>
          </a:xfrm>
        </p:spPr>
        <p:txBody>
          <a:bodyPr>
            <a:normAutofit/>
          </a:bodyPr>
          <a:lstStyle/>
          <a:p>
            <a:r>
              <a:rPr lang="en-US" sz="3600" dirty="0">
                <a:solidFill>
                  <a:srgbClr val="CF5716"/>
                </a:solidFill>
              </a:rPr>
              <a:t>Differential </a:t>
            </a:r>
            <a:r>
              <a:rPr lang="en-US" sz="3600" dirty="0" smtClean="0">
                <a:solidFill>
                  <a:srgbClr val="CF5716"/>
                </a:solidFill>
              </a:rPr>
              <a:t>association theory</a:t>
            </a:r>
          </a:p>
        </p:txBody>
      </p:sp>
      <p:sp>
        <p:nvSpPr>
          <p:cNvPr id="9219" name="Content Placeholder 2"/>
          <p:cNvSpPr>
            <a:spLocks noGrp="1"/>
          </p:cNvSpPr>
          <p:nvPr>
            <p:ph idx="1"/>
          </p:nvPr>
        </p:nvSpPr>
        <p:spPr>
          <a:xfrm>
            <a:off x="914400" y="1812562"/>
            <a:ext cx="7886700" cy="4351338"/>
          </a:xfrm>
        </p:spPr>
        <p:txBody>
          <a:bodyPr>
            <a:normAutofit/>
          </a:bodyPr>
          <a:lstStyle/>
          <a:p>
            <a:pPr eaLnBrk="1" hangingPunct="1"/>
            <a:r>
              <a:rPr lang="en-US" sz="2200" dirty="0" smtClean="0"/>
              <a:t>Elements of differential association theory</a:t>
            </a:r>
          </a:p>
          <a:p>
            <a:pPr lvl="1"/>
            <a:r>
              <a:rPr lang="en-US" sz="2200" dirty="0" smtClean="0"/>
              <a:t>When criminal behavior is learned, the learning includes </a:t>
            </a:r>
          </a:p>
          <a:p>
            <a:pPr lvl="2"/>
            <a:r>
              <a:rPr lang="en-US" sz="2200" dirty="0" smtClean="0"/>
              <a:t>techniques of committing the crime, which are sometimes very complicated, sometimes very simple; </a:t>
            </a:r>
          </a:p>
          <a:p>
            <a:pPr lvl="2"/>
            <a:r>
              <a:rPr lang="en-US" sz="2200" dirty="0" smtClean="0"/>
              <a:t>the specific direction of motives, drives, rationalizations, and attitudes.</a:t>
            </a:r>
          </a:p>
          <a:p>
            <a:pPr lvl="1"/>
            <a:r>
              <a:rPr lang="en-US" sz="2200" dirty="0" smtClean="0"/>
              <a:t>The specific direction of motives and drives is learned from definitions of the legal codes as favorable or unfavorable.</a:t>
            </a:r>
          </a:p>
        </p:txBody>
      </p:sp>
    </p:spTree>
    <p:extLst>
      <p:ext uri="{BB962C8B-B14F-4D97-AF65-F5344CB8AC3E}">
        <p14:creationId xmlns:p14="http://schemas.microsoft.com/office/powerpoint/2010/main" val="3705270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838200" y="228601"/>
            <a:ext cx="7886700" cy="914400"/>
          </a:xfrm>
        </p:spPr>
        <p:txBody>
          <a:bodyPr>
            <a:normAutofit/>
          </a:bodyPr>
          <a:lstStyle/>
          <a:p>
            <a:r>
              <a:rPr lang="en-US" sz="3600" dirty="0">
                <a:solidFill>
                  <a:srgbClr val="CF5716"/>
                </a:solidFill>
              </a:rPr>
              <a:t>Differential association theory</a:t>
            </a:r>
          </a:p>
        </p:txBody>
      </p:sp>
      <p:sp>
        <p:nvSpPr>
          <p:cNvPr id="10243" name="Content Placeholder 2"/>
          <p:cNvSpPr>
            <a:spLocks noGrp="1"/>
          </p:cNvSpPr>
          <p:nvPr>
            <p:ph idx="1"/>
          </p:nvPr>
        </p:nvSpPr>
        <p:spPr>
          <a:xfrm>
            <a:off x="866503" y="1600200"/>
            <a:ext cx="7886700" cy="4351338"/>
          </a:xfrm>
        </p:spPr>
        <p:txBody>
          <a:bodyPr/>
          <a:lstStyle/>
          <a:p>
            <a:r>
              <a:rPr lang="en-US" sz="2400" dirty="0"/>
              <a:t>Elements of </a:t>
            </a:r>
            <a:r>
              <a:rPr lang="en-US" sz="2400" dirty="0" smtClean="0"/>
              <a:t>differential association theory</a:t>
            </a:r>
          </a:p>
          <a:p>
            <a:pPr lvl="1"/>
            <a:r>
              <a:rPr lang="en-US" sz="2400" dirty="0" smtClean="0"/>
              <a:t>A person becomes delinquent because of an excess of definitions favorable to violation of law over definitions unfavorable to violation of law.</a:t>
            </a:r>
          </a:p>
          <a:p>
            <a:pPr lvl="1"/>
            <a:r>
              <a:rPr lang="en-US" sz="2400" dirty="0" smtClean="0"/>
              <a:t>Differential associations may vary in frequency, duration, priority, and intensity.</a:t>
            </a:r>
          </a:p>
          <a:p>
            <a:pPr eaLnBrk="1" hangingPunct="1"/>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838200" y="228601"/>
            <a:ext cx="7886700" cy="838200"/>
          </a:xfrm>
        </p:spPr>
        <p:txBody>
          <a:bodyPr>
            <a:normAutofit/>
          </a:bodyPr>
          <a:lstStyle/>
          <a:p>
            <a:r>
              <a:rPr lang="en-US" sz="3600" dirty="0">
                <a:solidFill>
                  <a:srgbClr val="CF5716"/>
                </a:solidFill>
              </a:rPr>
              <a:t>Differential </a:t>
            </a:r>
            <a:r>
              <a:rPr lang="en-US" sz="3600" dirty="0" smtClean="0">
                <a:solidFill>
                  <a:srgbClr val="CF5716"/>
                </a:solidFill>
              </a:rPr>
              <a:t>association theory</a:t>
            </a:r>
            <a:endParaRPr lang="en-US" sz="3600" dirty="0">
              <a:solidFill>
                <a:srgbClr val="CF5716"/>
              </a:solidFill>
            </a:endParaRPr>
          </a:p>
        </p:txBody>
      </p:sp>
      <p:sp>
        <p:nvSpPr>
          <p:cNvPr id="10243" name="Content Placeholder 2"/>
          <p:cNvSpPr>
            <a:spLocks noGrp="1"/>
          </p:cNvSpPr>
          <p:nvPr>
            <p:ph idx="1"/>
          </p:nvPr>
        </p:nvSpPr>
        <p:spPr>
          <a:xfrm>
            <a:off x="851263" y="1600200"/>
            <a:ext cx="7886700" cy="4351338"/>
          </a:xfrm>
        </p:spPr>
        <p:txBody>
          <a:bodyPr>
            <a:normAutofit/>
          </a:bodyPr>
          <a:lstStyle/>
          <a:p>
            <a:r>
              <a:rPr lang="en-US" sz="2200" dirty="0"/>
              <a:t>Elements of </a:t>
            </a:r>
            <a:r>
              <a:rPr lang="en-US" sz="2200" dirty="0" smtClean="0"/>
              <a:t>differential association theory</a:t>
            </a:r>
          </a:p>
          <a:p>
            <a:pPr lvl="1"/>
            <a:r>
              <a:rPr lang="en-US" sz="2200" dirty="0" smtClean="0"/>
              <a:t>The process of learning criminal behavior by association with criminal and anti-criminal patterns involves all of the mechanisms that are involved in any other learning.</a:t>
            </a:r>
          </a:p>
          <a:p>
            <a:pPr lvl="1"/>
            <a:r>
              <a:rPr lang="en-US" sz="2200" dirty="0" smtClean="0"/>
              <a:t>While criminal behavior is an expression of general needs and values, it is not explained by those general needs and values, since noncriminal behavior is an expression of the same needs and values.</a:t>
            </a:r>
            <a:endParaRPr lang="en-US" sz="2200" dirty="0"/>
          </a:p>
          <a:p>
            <a:pPr eaLnBrk="1" hangingPunct="1"/>
            <a:endParaRPr lang="en-US" sz="2200" dirty="0" smtClean="0"/>
          </a:p>
        </p:txBody>
      </p:sp>
    </p:spTree>
    <p:extLst>
      <p:ext uri="{BB962C8B-B14F-4D97-AF65-F5344CB8AC3E}">
        <p14:creationId xmlns:p14="http://schemas.microsoft.com/office/powerpoint/2010/main" val="6288708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320675"/>
            <a:ext cx="7886700" cy="898526"/>
          </a:xfrm>
        </p:spPr>
        <p:txBody>
          <a:bodyPr>
            <a:normAutofit/>
          </a:bodyPr>
          <a:lstStyle/>
          <a:p>
            <a:r>
              <a:rPr lang="en-US" sz="3600" dirty="0">
                <a:solidFill>
                  <a:srgbClr val="CF5716"/>
                </a:solidFill>
              </a:rPr>
              <a:t>Differential </a:t>
            </a:r>
            <a:r>
              <a:rPr lang="en-US" sz="3600" dirty="0" smtClean="0">
                <a:solidFill>
                  <a:srgbClr val="CF5716"/>
                </a:solidFill>
              </a:rPr>
              <a:t>association theory</a:t>
            </a:r>
            <a:endParaRPr lang="en-US" sz="3600" dirty="0">
              <a:solidFill>
                <a:srgbClr val="CF5716"/>
              </a:solidFill>
            </a:endParaRPr>
          </a:p>
        </p:txBody>
      </p:sp>
      <p:sp>
        <p:nvSpPr>
          <p:cNvPr id="10243" name="Content Placeholder 2"/>
          <p:cNvSpPr>
            <a:spLocks noGrp="1"/>
          </p:cNvSpPr>
          <p:nvPr>
            <p:ph idx="1"/>
          </p:nvPr>
        </p:nvSpPr>
        <p:spPr>
          <a:xfrm>
            <a:off x="903514" y="1752600"/>
            <a:ext cx="7886700" cy="4351338"/>
          </a:xfrm>
        </p:spPr>
        <p:txBody>
          <a:bodyPr>
            <a:normAutofit/>
          </a:bodyPr>
          <a:lstStyle/>
          <a:p>
            <a:r>
              <a:rPr lang="en-US" sz="2200" dirty="0" smtClean="0"/>
              <a:t>Some </a:t>
            </a:r>
            <a:r>
              <a:rPr lang="en-US" sz="2200" dirty="0"/>
              <a:t>research is supportive of Sutherland’s theory</a:t>
            </a:r>
            <a:r>
              <a:rPr lang="en-US" sz="2200" dirty="0" smtClean="0"/>
              <a:t>.</a:t>
            </a:r>
          </a:p>
          <a:p>
            <a:r>
              <a:rPr lang="en-US" sz="2200" dirty="0" smtClean="0"/>
              <a:t>Many </a:t>
            </a:r>
            <a:r>
              <a:rPr lang="en-US" sz="2200" dirty="0"/>
              <a:t>of Sutherland’s principles are somewhat vague and cryptic, which does not lend the theory to easy testing</a:t>
            </a:r>
            <a:r>
              <a:rPr lang="en-US" sz="2200" dirty="0" smtClean="0"/>
              <a:t>.</a:t>
            </a:r>
          </a:p>
          <a:p>
            <a:r>
              <a:rPr lang="en-US" sz="2200" dirty="0"/>
              <a:t>Use of classical conditioning</a:t>
            </a:r>
            <a:endParaRPr lang="en-US" sz="2200" dirty="0" smtClean="0"/>
          </a:p>
        </p:txBody>
      </p:sp>
    </p:spTree>
    <p:extLst>
      <p:ext uri="{BB962C8B-B14F-4D97-AF65-F5344CB8AC3E}">
        <p14:creationId xmlns:p14="http://schemas.microsoft.com/office/powerpoint/2010/main" val="9490756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914400" y="228601"/>
            <a:ext cx="7886700" cy="914400"/>
          </a:xfrm>
        </p:spPr>
        <p:txBody>
          <a:bodyPr/>
          <a:lstStyle/>
          <a:p>
            <a:pPr eaLnBrk="1" hangingPunct="1"/>
            <a:r>
              <a:rPr lang="en-US" dirty="0" smtClean="0">
                <a:solidFill>
                  <a:srgbClr val="CF5716"/>
                </a:solidFill>
              </a:rPr>
              <a:t>Concept of differential identification</a:t>
            </a:r>
          </a:p>
        </p:txBody>
      </p:sp>
      <p:sp>
        <p:nvSpPr>
          <p:cNvPr id="11267" name="Content Placeholder 2"/>
          <p:cNvSpPr>
            <a:spLocks noGrp="1"/>
          </p:cNvSpPr>
          <p:nvPr>
            <p:ph idx="1"/>
          </p:nvPr>
        </p:nvSpPr>
        <p:spPr>
          <a:xfrm>
            <a:off x="914400" y="1752600"/>
            <a:ext cx="7886700" cy="4351338"/>
          </a:xfrm>
        </p:spPr>
        <p:txBody>
          <a:bodyPr>
            <a:normAutofit/>
          </a:bodyPr>
          <a:lstStyle/>
          <a:p>
            <a:pPr eaLnBrk="1" hangingPunct="1"/>
            <a:r>
              <a:rPr lang="en-US" sz="2200" dirty="0" smtClean="0"/>
              <a:t>Glaser</a:t>
            </a:r>
          </a:p>
          <a:p>
            <a:pPr lvl="1"/>
            <a:r>
              <a:rPr lang="en-US" sz="2200" dirty="0" smtClean="0"/>
              <a:t>Allows for learning to take place not only through people close to us, but also through other reference groups, even distant ones such as sports heroes or movie stars whom the individual has never actually met or corresponded with.</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Presentation1</Template>
  <TotalTime>387</TotalTime>
  <Words>1857</Words>
  <Application>Microsoft Office PowerPoint</Application>
  <PresentationFormat>On-screen Show (4:3)</PresentationFormat>
  <Paragraphs>183</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Presentation1</vt:lpstr>
      <vt:lpstr>Chapter 10</vt:lpstr>
      <vt:lpstr>Learning theories</vt:lpstr>
      <vt:lpstr>Differential association theory</vt:lpstr>
      <vt:lpstr>Differential association theory</vt:lpstr>
      <vt:lpstr>Differential association theory</vt:lpstr>
      <vt:lpstr>Differential association theory</vt:lpstr>
      <vt:lpstr>Differential association theory</vt:lpstr>
      <vt:lpstr>Differential association theory</vt:lpstr>
      <vt:lpstr>Concept of differential identification</vt:lpstr>
      <vt:lpstr>Differential reinforcement theory</vt:lpstr>
      <vt:lpstr>Differential reinforcement theory</vt:lpstr>
      <vt:lpstr>Differential reinforcement theory</vt:lpstr>
      <vt:lpstr>Differential reinforcement theory</vt:lpstr>
      <vt:lpstr>Operant conditioning </vt:lpstr>
      <vt:lpstr>Bandura’s theory of imitation/modeling</vt:lpstr>
      <vt:lpstr>Reaction to differential reinforcement theory</vt:lpstr>
      <vt:lpstr>Neutralization theory</vt:lpstr>
      <vt:lpstr>Neutralization theory</vt:lpstr>
      <vt:lpstr>Neutralization theory</vt:lpstr>
      <vt:lpstr>Reaction to neutralization theory</vt:lpstr>
      <vt:lpstr>Control theories</vt:lpstr>
      <vt:lpstr>Early control theories of human behavior</vt:lpstr>
      <vt:lpstr>Early control theories of human behavior</vt:lpstr>
      <vt:lpstr>Early control theories of human behavior</vt:lpstr>
      <vt:lpstr>Early control theories of crime</vt:lpstr>
      <vt:lpstr>Early control theories of crime</vt:lpstr>
      <vt:lpstr>Early control theories of crime</vt:lpstr>
      <vt:lpstr>Early control theories of crime</vt:lpstr>
      <vt:lpstr>Modern social control theories</vt:lpstr>
      <vt:lpstr>Modern social control theories</vt:lpstr>
      <vt:lpstr>Modern social control theories</vt:lpstr>
      <vt:lpstr>Integrated social control theories</vt:lpstr>
      <vt:lpstr>Integrated social control theories</vt:lpstr>
      <vt:lpstr>A general theory of crime: low self-control</vt:lpstr>
      <vt:lpstr>A general theory of crime: low self-control</vt:lpstr>
      <vt:lpstr>Policy implications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dc:creator>
  <cp:lastModifiedBy>SageUser</cp:lastModifiedBy>
  <cp:revision>70</cp:revision>
  <dcterms:created xsi:type="dcterms:W3CDTF">2013-03-02T03:04:06Z</dcterms:created>
  <dcterms:modified xsi:type="dcterms:W3CDTF">2017-02-17T00:05:03Z</dcterms:modified>
</cp:coreProperties>
</file>